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Lst>
  <p:sldSz cx="15113000" cy="21374100"/>
  <p:notesSz cx="6858000" cy="9144000"/>
  <p:embeddedFontLst>
    <p:embeddedFont>
      <p:font typeface="League Spartan" panose="020B0604020202020204" charset="0"/>
      <p:regular r:id="rId6"/>
    </p:embeddedFont>
    <p:embeddedFont>
      <p:font typeface="Montserrat" panose="00000500000000000000" pitchFamily="2" charset="0"/>
      <p:regular r:id="rId7"/>
      <p:bold r:id="rId8"/>
      <p:italic r:id="rId9"/>
      <p:boldItalic r:id="rId10"/>
    </p:embeddedFont>
    <p:embeddedFont>
      <p:font typeface="Montserrat Bold" panose="00000800000000000000" pitchFamily="2" charset="0"/>
      <p:regular r:id="rId11"/>
      <p:bold r:id="rId12"/>
    </p:embeddedFont>
    <p:embeddedFont>
      <p:font typeface="Montserrat Italics"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F46A1D-B49E-23C5-3822-CE11A98ED4DA}" v="7" dt="2026-08-11T21:38:09.5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5.fntdata"/><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ilko Faber" userId="8d411900a267456e" providerId="Windows Live" clId="Web-{2EF46A1D-B49E-23C5-3822-CE11A98ED4DA}"/>
    <pc:docChg chg="modSld">
      <pc:chgData name="Ailko Faber" userId="8d411900a267456e" providerId="Windows Live" clId="Web-{2EF46A1D-B49E-23C5-3822-CE11A98ED4DA}" dt="2026-08-11T21:38:02.416" v="4" actId="20577"/>
      <pc:docMkLst>
        <pc:docMk/>
      </pc:docMkLst>
      <pc:sldChg chg="modSp">
        <pc:chgData name="Ailko Faber" userId="8d411900a267456e" providerId="Windows Live" clId="Web-{2EF46A1D-B49E-23C5-3822-CE11A98ED4DA}" dt="2026-08-11T21:38:02.416" v="4" actId="20577"/>
        <pc:sldMkLst>
          <pc:docMk/>
          <pc:sldMk cId="0" sldId="258"/>
        </pc:sldMkLst>
        <pc:spChg chg="mod">
          <ac:chgData name="Ailko Faber" userId="8d411900a267456e" providerId="Windows Live" clId="Web-{2EF46A1D-B49E-23C5-3822-CE11A98ED4DA}" dt="2026-08-11T21:38:02.416" v="4" actId="20577"/>
          <ac:spMkLst>
            <pc:docMk/>
            <pc:sldMk cId="0" sldId="258"/>
            <ac:spMk id="5"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5120000" cy="21384000"/>
          </a:xfrm>
          <a:custGeom>
            <a:avLst/>
            <a:gdLst/>
            <a:ahLst/>
            <a:cxnLst/>
            <a:rect l="l" t="t" r="r" b="b"/>
            <a:pathLst>
              <a:path w="15120000" h="21384000">
                <a:moveTo>
                  <a:pt x="0" y="0"/>
                </a:moveTo>
                <a:lnTo>
                  <a:pt x="15120000" y="0"/>
                </a:lnTo>
                <a:lnTo>
                  <a:pt x="15120000" y="21384000"/>
                </a:lnTo>
                <a:lnTo>
                  <a:pt x="0" y="21384000"/>
                </a:lnTo>
                <a:lnTo>
                  <a:pt x="0" y="0"/>
                </a:lnTo>
                <a:close/>
              </a:path>
            </a:pathLst>
          </a:custGeom>
          <a:blipFill>
            <a:blip r:embed="rId2"/>
            <a:stretch>
              <a:fillRect l="-5589" t="-534" r="-5589" b="-6238"/>
            </a:stretch>
          </a:blipFill>
        </p:spPr>
      </p:sp>
      <p:sp>
        <p:nvSpPr>
          <p:cNvPr id="3" name="Freeform 3"/>
          <p:cNvSpPr/>
          <p:nvPr/>
        </p:nvSpPr>
        <p:spPr>
          <a:xfrm>
            <a:off x="1047371" y="545027"/>
            <a:ext cx="12508516" cy="8870623"/>
          </a:xfrm>
          <a:custGeom>
            <a:avLst/>
            <a:gdLst/>
            <a:ahLst/>
            <a:cxnLst/>
            <a:rect l="l" t="t" r="r" b="b"/>
            <a:pathLst>
              <a:path w="12508516" h="8870623">
                <a:moveTo>
                  <a:pt x="0" y="0"/>
                </a:moveTo>
                <a:lnTo>
                  <a:pt x="12508516" y="0"/>
                </a:lnTo>
                <a:lnTo>
                  <a:pt x="12508516" y="8870623"/>
                </a:lnTo>
                <a:lnTo>
                  <a:pt x="0" y="8870623"/>
                </a:lnTo>
                <a:lnTo>
                  <a:pt x="0" y="0"/>
                </a:lnTo>
                <a:close/>
              </a:path>
            </a:pathLst>
          </a:custGeom>
          <a:blipFill>
            <a:blip r:embed="rId3"/>
            <a:stretch>
              <a:fillRect/>
            </a:stretch>
          </a:blipFill>
        </p:spPr>
      </p:sp>
      <p:sp>
        <p:nvSpPr>
          <p:cNvPr id="4" name="TextBox 4"/>
          <p:cNvSpPr txBox="1"/>
          <p:nvPr/>
        </p:nvSpPr>
        <p:spPr>
          <a:xfrm>
            <a:off x="325565" y="10615800"/>
            <a:ext cx="13894433" cy="2053590"/>
          </a:xfrm>
          <a:prstGeom prst="rect">
            <a:avLst/>
          </a:prstGeom>
        </p:spPr>
        <p:txBody>
          <a:bodyPr lIns="0" tIns="0" rIns="0" bIns="0" rtlCol="0" anchor="t">
            <a:spAutoFit/>
          </a:bodyPr>
          <a:lstStyle/>
          <a:p>
            <a:pPr marL="0" lvl="0" indent="0" algn="ctr">
              <a:lnSpc>
                <a:spcPts val="16379"/>
              </a:lnSpc>
            </a:pPr>
            <a:r>
              <a:rPr lang="en-US" sz="12999" b="1">
                <a:solidFill>
                  <a:srgbClr val="767963"/>
                </a:solidFill>
                <a:latin typeface="League Spartan"/>
                <a:ea typeface="League Spartan"/>
                <a:cs typeface="League Spartan"/>
                <a:sym typeface="League Spartan"/>
              </a:rPr>
              <a:t>Nieuwsbrief</a:t>
            </a:r>
          </a:p>
        </p:txBody>
      </p:sp>
      <p:sp>
        <p:nvSpPr>
          <p:cNvPr id="5" name="TextBox 5"/>
          <p:cNvSpPr txBox="1"/>
          <p:nvPr/>
        </p:nvSpPr>
        <p:spPr>
          <a:xfrm>
            <a:off x="7560000" y="12789535"/>
            <a:ext cx="14354489" cy="984429"/>
          </a:xfrm>
          <a:prstGeom prst="rect">
            <a:avLst/>
          </a:prstGeom>
        </p:spPr>
        <p:txBody>
          <a:bodyPr lIns="0" tIns="0" rIns="0" bIns="0" rtlCol="0" anchor="t">
            <a:spAutoFit/>
          </a:bodyPr>
          <a:lstStyle/>
          <a:p>
            <a:pPr marL="0" lvl="0" indent="0" algn="l">
              <a:lnSpc>
                <a:spcPts val="7810"/>
              </a:lnSpc>
            </a:pPr>
            <a:r>
              <a:rPr lang="en-US" sz="6198">
                <a:solidFill>
                  <a:srgbClr val="767963"/>
                </a:solidFill>
                <a:latin typeface="League Spartan"/>
                <a:ea typeface="League Spartan"/>
                <a:cs typeface="League Spartan"/>
                <a:sym typeface="League Spartan"/>
              </a:rPr>
              <a:t>Voorwoord</a:t>
            </a:r>
          </a:p>
        </p:txBody>
      </p:sp>
      <p:sp>
        <p:nvSpPr>
          <p:cNvPr id="6" name="TextBox 6"/>
          <p:cNvSpPr txBox="1"/>
          <p:nvPr/>
        </p:nvSpPr>
        <p:spPr>
          <a:xfrm>
            <a:off x="505232" y="13926364"/>
            <a:ext cx="12805301" cy="7193328"/>
          </a:xfrm>
          <a:prstGeom prst="rect">
            <a:avLst/>
          </a:prstGeom>
        </p:spPr>
        <p:txBody>
          <a:bodyPr lIns="0" tIns="0" rIns="0" bIns="0" rtlCol="0" anchor="t">
            <a:spAutoFit/>
          </a:bodyPr>
          <a:lstStyle/>
          <a:p>
            <a:pPr algn="l">
              <a:lnSpc>
                <a:spcPts val="3787"/>
              </a:lnSpc>
            </a:pPr>
            <a:r>
              <a:rPr lang="en-US" sz="2705">
                <a:solidFill>
                  <a:srgbClr val="8A6338"/>
                </a:solidFill>
                <a:latin typeface="Montserrat"/>
                <a:ea typeface="Montserrat"/>
                <a:cs typeface="Montserrat"/>
                <a:sym typeface="Montserrat"/>
              </a:rPr>
              <a:t>Beste lezer,</a:t>
            </a:r>
          </a:p>
          <a:p>
            <a:pPr algn="l">
              <a:lnSpc>
                <a:spcPts val="3787"/>
              </a:lnSpc>
            </a:pPr>
            <a:endParaRPr lang="en-US" sz="2705">
              <a:solidFill>
                <a:srgbClr val="8A6338"/>
              </a:solidFill>
              <a:latin typeface="Montserrat"/>
              <a:ea typeface="Montserrat"/>
              <a:cs typeface="Montserrat"/>
              <a:sym typeface="Montserrat"/>
            </a:endParaRPr>
          </a:p>
          <a:p>
            <a:pPr algn="l">
              <a:lnSpc>
                <a:spcPts val="3787"/>
              </a:lnSpc>
            </a:pPr>
            <a:r>
              <a:rPr lang="en-US" sz="2705">
                <a:solidFill>
                  <a:srgbClr val="8A6338"/>
                </a:solidFill>
                <a:latin typeface="Montserrat"/>
                <a:ea typeface="Montserrat"/>
                <a:cs typeface="Montserrat"/>
                <a:sym typeface="Montserrat"/>
              </a:rPr>
              <a:t>Het actieve weidevogelseizoen voor 2026 is voor ons voorbij. Inmiddels hebben we gelezen dat bij BoerennatuurNWO  er druk gewerkt wordt aan nieuwe plasdrassen voor de zomer en voor het komende seizoen. Graag nemen we jullie mee met enkele van de resultaten die we hebben bereikt dit seizoen.</a:t>
            </a:r>
          </a:p>
          <a:p>
            <a:pPr algn="l">
              <a:lnSpc>
                <a:spcPts val="3787"/>
              </a:lnSpc>
            </a:pPr>
            <a:endParaRPr lang="en-US" sz="2705">
              <a:solidFill>
                <a:srgbClr val="8A6338"/>
              </a:solidFill>
              <a:latin typeface="Montserrat"/>
              <a:ea typeface="Montserrat"/>
              <a:cs typeface="Montserrat"/>
              <a:sym typeface="Montserrat"/>
            </a:endParaRPr>
          </a:p>
          <a:p>
            <a:pPr algn="l">
              <a:lnSpc>
                <a:spcPts val="3787"/>
              </a:lnSpc>
            </a:pPr>
            <a:r>
              <a:rPr lang="en-US" sz="2705">
                <a:solidFill>
                  <a:srgbClr val="8A6338"/>
                </a:solidFill>
                <a:latin typeface="Montserrat"/>
                <a:ea typeface="Montserrat"/>
                <a:cs typeface="Montserrat"/>
                <a:sym typeface="Montserrat"/>
              </a:rPr>
              <a:t>Nogmaals dank voor jullie inzet, en wij hopen komend jaar weer op je deelname</a:t>
            </a:r>
          </a:p>
          <a:p>
            <a:pPr algn="l">
              <a:lnSpc>
                <a:spcPts val="3787"/>
              </a:lnSpc>
            </a:pPr>
            <a:endParaRPr lang="en-US" sz="2705">
              <a:solidFill>
                <a:srgbClr val="8A6338"/>
              </a:solidFill>
              <a:latin typeface="Montserrat"/>
              <a:ea typeface="Montserrat"/>
              <a:cs typeface="Montserrat"/>
              <a:sym typeface="Montserrat"/>
            </a:endParaRPr>
          </a:p>
          <a:p>
            <a:pPr algn="l">
              <a:lnSpc>
                <a:spcPts val="3787"/>
              </a:lnSpc>
            </a:pPr>
            <a:r>
              <a:rPr lang="en-US" sz="2705">
                <a:solidFill>
                  <a:srgbClr val="8A6338"/>
                </a:solidFill>
                <a:latin typeface="Montserrat"/>
                <a:ea typeface="Montserrat"/>
                <a:cs typeface="Montserrat"/>
                <a:sym typeface="Montserrat"/>
              </a:rPr>
              <a:t>namens het nestuur,</a:t>
            </a:r>
          </a:p>
          <a:p>
            <a:pPr algn="l">
              <a:lnSpc>
                <a:spcPts val="3787"/>
              </a:lnSpc>
            </a:pPr>
            <a:r>
              <a:rPr lang="en-US" sz="2705">
                <a:solidFill>
                  <a:srgbClr val="8A6338"/>
                </a:solidFill>
                <a:latin typeface="Montserrat"/>
                <a:ea typeface="Montserrat"/>
                <a:cs typeface="Montserrat"/>
                <a:sym typeface="Montserrat"/>
              </a:rPr>
              <a:t>Veel leesplezier gewenst!</a:t>
            </a:r>
          </a:p>
          <a:p>
            <a:pPr algn="l">
              <a:lnSpc>
                <a:spcPts val="3787"/>
              </a:lnSpc>
            </a:pPr>
            <a:endParaRPr lang="en-US" sz="2705">
              <a:solidFill>
                <a:srgbClr val="8A6338"/>
              </a:solidFill>
              <a:latin typeface="Montserrat"/>
              <a:ea typeface="Montserrat"/>
              <a:cs typeface="Montserrat"/>
              <a:sym typeface="Montserrat"/>
            </a:endParaRPr>
          </a:p>
          <a:p>
            <a:pPr algn="l">
              <a:lnSpc>
                <a:spcPts val="3787"/>
              </a:lnSpc>
              <a:spcBef>
                <a:spcPct val="0"/>
              </a:spcBef>
            </a:pPr>
            <a:endParaRPr lang="en-US" sz="2705">
              <a:solidFill>
                <a:srgbClr val="8A6338"/>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5120000" cy="21384000"/>
          </a:xfrm>
          <a:custGeom>
            <a:avLst/>
            <a:gdLst/>
            <a:ahLst/>
            <a:cxnLst/>
            <a:rect l="l" t="t" r="r" b="b"/>
            <a:pathLst>
              <a:path w="15120000" h="21384000">
                <a:moveTo>
                  <a:pt x="0" y="0"/>
                </a:moveTo>
                <a:lnTo>
                  <a:pt x="15120000" y="0"/>
                </a:lnTo>
                <a:lnTo>
                  <a:pt x="15120000" y="21384000"/>
                </a:lnTo>
                <a:lnTo>
                  <a:pt x="0" y="21384000"/>
                </a:lnTo>
                <a:lnTo>
                  <a:pt x="0" y="0"/>
                </a:lnTo>
                <a:close/>
              </a:path>
            </a:pathLst>
          </a:custGeom>
          <a:blipFill>
            <a:blip r:embed="rId2"/>
            <a:stretch>
              <a:fillRect l="-5589" t="-534" r="-5589" b="-6238"/>
            </a:stretch>
          </a:blipFill>
        </p:spPr>
      </p:sp>
      <p:sp>
        <p:nvSpPr>
          <p:cNvPr id="3" name="Freeform 3"/>
          <p:cNvSpPr/>
          <p:nvPr/>
        </p:nvSpPr>
        <p:spPr>
          <a:xfrm>
            <a:off x="614224" y="1512000"/>
            <a:ext cx="13927022" cy="8398204"/>
          </a:xfrm>
          <a:custGeom>
            <a:avLst/>
            <a:gdLst/>
            <a:ahLst/>
            <a:cxnLst/>
            <a:rect l="l" t="t" r="r" b="b"/>
            <a:pathLst>
              <a:path w="13927022" h="8398204">
                <a:moveTo>
                  <a:pt x="0" y="0"/>
                </a:moveTo>
                <a:lnTo>
                  <a:pt x="13927022" y="0"/>
                </a:lnTo>
                <a:lnTo>
                  <a:pt x="13927022" y="8398204"/>
                </a:lnTo>
                <a:lnTo>
                  <a:pt x="0" y="8398204"/>
                </a:lnTo>
                <a:lnTo>
                  <a:pt x="0" y="0"/>
                </a:lnTo>
                <a:close/>
              </a:path>
            </a:pathLst>
          </a:custGeom>
          <a:blipFill>
            <a:blip r:embed="rId3"/>
            <a:stretch>
              <a:fillRect/>
            </a:stretch>
          </a:blipFill>
        </p:spPr>
      </p:sp>
      <p:sp>
        <p:nvSpPr>
          <p:cNvPr id="4" name="Freeform 4"/>
          <p:cNvSpPr/>
          <p:nvPr/>
        </p:nvSpPr>
        <p:spPr>
          <a:xfrm>
            <a:off x="614224" y="10066975"/>
            <a:ext cx="14353049" cy="9576948"/>
          </a:xfrm>
          <a:custGeom>
            <a:avLst/>
            <a:gdLst/>
            <a:ahLst/>
            <a:cxnLst/>
            <a:rect l="l" t="t" r="r" b="b"/>
            <a:pathLst>
              <a:path w="14353049" h="9576948">
                <a:moveTo>
                  <a:pt x="0" y="0"/>
                </a:moveTo>
                <a:lnTo>
                  <a:pt x="14353049" y="0"/>
                </a:lnTo>
                <a:lnTo>
                  <a:pt x="14353049" y="9576948"/>
                </a:lnTo>
                <a:lnTo>
                  <a:pt x="0" y="9576948"/>
                </a:lnTo>
                <a:lnTo>
                  <a:pt x="0" y="0"/>
                </a:lnTo>
                <a:close/>
              </a:path>
            </a:pathLst>
          </a:custGeom>
          <a:blipFill>
            <a:blip r:embed="rId4"/>
            <a:stretch>
              <a:fillRect/>
            </a:stretch>
          </a:blipFill>
        </p:spPr>
      </p:sp>
      <p:sp>
        <p:nvSpPr>
          <p:cNvPr id="5" name="TextBox 5"/>
          <p:cNvSpPr txBox="1"/>
          <p:nvPr/>
        </p:nvSpPr>
        <p:spPr>
          <a:xfrm>
            <a:off x="9780169" y="8299157"/>
            <a:ext cx="5768846" cy="887310"/>
          </a:xfrm>
          <a:prstGeom prst="rect">
            <a:avLst/>
          </a:prstGeom>
        </p:spPr>
        <p:txBody>
          <a:bodyPr lIns="0" tIns="0" rIns="0" bIns="0" rtlCol="0" anchor="t">
            <a:spAutoFit/>
          </a:bodyPr>
          <a:lstStyle/>
          <a:p>
            <a:pPr algn="l">
              <a:lnSpc>
                <a:spcPts val="3629"/>
              </a:lnSpc>
              <a:spcBef>
                <a:spcPct val="0"/>
              </a:spcBef>
            </a:pPr>
            <a:r>
              <a:rPr lang="en-US" sz="2592" i="1">
                <a:solidFill>
                  <a:srgbClr val="F1F1E6"/>
                </a:solidFill>
                <a:latin typeface="Montserrat Italics"/>
                <a:ea typeface="Montserrat Italics"/>
                <a:cs typeface="Montserrat Italics"/>
                <a:sym typeface="Montserrat Italics"/>
              </a:rPr>
              <a:t>BLVM aantal geregistreerde nesten </a:t>
            </a:r>
          </a:p>
        </p:txBody>
      </p:sp>
      <p:sp>
        <p:nvSpPr>
          <p:cNvPr id="6" name="TextBox 6"/>
          <p:cNvSpPr txBox="1"/>
          <p:nvPr/>
        </p:nvSpPr>
        <p:spPr>
          <a:xfrm>
            <a:off x="373027" y="734868"/>
            <a:ext cx="13000167" cy="635585"/>
          </a:xfrm>
          <a:prstGeom prst="rect">
            <a:avLst/>
          </a:prstGeom>
        </p:spPr>
        <p:txBody>
          <a:bodyPr lIns="0" tIns="0" rIns="0" bIns="0" rtlCol="0" anchor="t">
            <a:spAutoFit/>
          </a:bodyPr>
          <a:lstStyle/>
          <a:p>
            <a:pPr marL="0" lvl="0" indent="0" algn="l">
              <a:lnSpc>
                <a:spcPts val="5153"/>
              </a:lnSpc>
            </a:pPr>
            <a:r>
              <a:rPr lang="en-US" sz="4089" b="1">
                <a:solidFill>
                  <a:srgbClr val="767963"/>
                </a:solidFill>
                <a:latin typeface="Montserrat Bold"/>
                <a:ea typeface="Montserrat Bold"/>
                <a:cs typeface="Montserrat Bold"/>
                <a:sym typeface="Montserrat Bold"/>
              </a:rPr>
              <a:t>De eindresultaten van afgelopen jaar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70791" y="15826226"/>
            <a:ext cx="4168047" cy="4900222"/>
          </a:xfrm>
          <a:custGeom>
            <a:avLst/>
            <a:gdLst/>
            <a:ahLst/>
            <a:cxnLst/>
            <a:rect l="l" t="t" r="r" b="b"/>
            <a:pathLst>
              <a:path w="4168047" h="4900222">
                <a:moveTo>
                  <a:pt x="0" y="0"/>
                </a:moveTo>
                <a:lnTo>
                  <a:pt x="4168048" y="0"/>
                </a:lnTo>
                <a:lnTo>
                  <a:pt x="4168048" y="4900222"/>
                </a:lnTo>
                <a:lnTo>
                  <a:pt x="0" y="4900222"/>
                </a:lnTo>
                <a:lnTo>
                  <a:pt x="0" y="0"/>
                </a:lnTo>
                <a:close/>
              </a:path>
            </a:pathLst>
          </a:custGeom>
          <a:blipFill>
            <a:blip r:embed="rId2"/>
            <a:stretch>
              <a:fillRect t="-13411"/>
            </a:stretch>
          </a:blipFill>
        </p:spPr>
      </p:sp>
      <p:sp>
        <p:nvSpPr>
          <p:cNvPr id="3" name="Freeform 3"/>
          <p:cNvSpPr/>
          <p:nvPr/>
        </p:nvSpPr>
        <p:spPr>
          <a:xfrm>
            <a:off x="9115767" y="15797651"/>
            <a:ext cx="4168047" cy="4928797"/>
          </a:xfrm>
          <a:custGeom>
            <a:avLst/>
            <a:gdLst/>
            <a:ahLst/>
            <a:cxnLst/>
            <a:rect l="l" t="t" r="r" b="b"/>
            <a:pathLst>
              <a:path w="4168047" h="4928797">
                <a:moveTo>
                  <a:pt x="0" y="0"/>
                </a:moveTo>
                <a:lnTo>
                  <a:pt x="4168048" y="0"/>
                </a:lnTo>
                <a:lnTo>
                  <a:pt x="4168048" y="4928797"/>
                </a:lnTo>
                <a:lnTo>
                  <a:pt x="0" y="4928797"/>
                </a:lnTo>
                <a:lnTo>
                  <a:pt x="0" y="0"/>
                </a:lnTo>
                <a:close/>
              </a:path>
            </a:pathLst>
          </a:custGeom>
          <a:blipFill>
            <a:blip r:embed="rId3"/>
            <a:stretch>
              <a:fillRect t="-12753"/>
            </a:stretch>
          </a:blipFill>
        </p:spPr>
      </p:sp>
      <p:sp>
        <p:nvSpPr>
          <p:cNvPr id="4" name="TextBox 4"/>
          <p:cNvSpPr txBox="1"/>
          <p:nvPr/>
        </p:nvSpPr>
        <p:spPr>
          <a:xfrm>
            <a:off x="601221" y="885255"/>
            <a:ext cx="13343146" cy="626745"/>
          </a:xfrm>
          <a:prstGeom prst="rect">
            <a:avLst/>
          </a:prstGeom>
        </p:spPr>
        <p:txBody>
          <a:bodyPr lIns="0" tIns="0" rIns="0" bIns="0" rtlCol="0" anchor="t">
            <a:spAutoFit/>
          </a:bodyPr>
          <a:lstStyle/>
          <a:p>
            <a:pPr marL="0" lvl="0" indent="0" algn="just">
              <a:lnSpc>
                <a:spcPts val="5039"/>
              </a:lnSpc>
            </a:pPr>
            <a:r>
              <a:rPr lang="en-US" sz="3999" b="1">
                <a:solidFill>
                  <a:srgbClr val="767963"/>
                </a:solidFill>
                <a:latin typeface="Montserrat Bold"/>
                <a:ea typeface="Montserrat Bold"/>
                <a:cs typeface="Montserrat Bold"/>
                <a:sym typeface="Montserrat Bold"/>
              </a:rPr>
              <a:t>Voorlopige conclusie</a:t>
            </a:r>
          </a:p>
        </p:txBody>
      </p:sp>
      <p:sp>
        <p:nvSpPr>
          <p:cNvPr id="5" name="TextBox 5"/>
          <p:cNvSpPr txBox="1"/>
          <p:nvPr/>
        </p:nvSpPr>
        <p:spPr>
          <a:xfrm>
            <a:off x="601221" y="1854871"/>
            <a:ext cx="14240135" cy="12188593"/>
          </a:xfrm>
          <a:prstGeom prst="rect">
            <a:avLst/>
          </a:prstGeom>
        </p:spPr>
        <p:txBody>
          <a:bodyPr lIns="0" tIns="0" rIns="0" bIns="0" rtlCol="0" anchor="t">
            <a:spAutoFit/>
          </a:bodyPr>
          <a:lstStyle/>
          <a:p>
            <a:pPr algn="l">
              <a:lnSpc>
                <a:spcPts val="3775"/>
              </a:lnSpc>
            </a:pPr>
            <a:r>
              <a:rPr lang="en-US" sz="2650" dirty="0">
                <a:solidFill>
                  <a:srgbClr val="000000"/>
                </a:solidFill>
                <a:latin typeface="Montserrat"/>
                <a:ea typeface="Montserrat"/>
                <a:cs typeface="Montserrat"/>
                <a:sym typeface="Montserrat"/>
              </a:rPr>
              <a:t>1 . </a:t>
            </a:r>
            <a:r>
              <a:rPr lang="en-US" sz="1600" dirty="0">
                <a:solidFill>
                  <a:srgbClr val="000000"/>
                </a:solidFill>
                <a:latin typeface="Montserrat"/>
                <a:ea typeface="Montserrat"/>
                <a:cs typeface="Montserrat"/>
                <a:sym typeface="Montserrat"/>
              </a:rPr>
              <a:t> </a:t>
            </a:r>
            <a:r>
              <a:rPr lang="en-US" sz="1600" dirty="0">
                <a:solidFill>
                  <a:srgbClr val="8A6338"/>
                </a:solidFill>
                <a:latin typeface="Montserrat"/>
                <a:ea typeface="Montserrat"/>
                <a:cs typeface="Montserrat"/>
                <a:sym typeface="Montserrat"/>
              </a:rPr>
              <a:t>We </a:t>
            </a:r>
            <a:r>
              <a:rPr lang="en-US" sz="1600" dirty="0" err="1">
                <a:solidFill>
                  <a:srgbClr val="8A6338"/>
                </a:solidFill>
                <a:latin typeface="Montserrat"/>
                <a:ea typeface="Montserrat"/>
                <a:cs typeface="Montserrat"/>
                <a:sym typeface="Montserrat"/>
              </a:rPr>
              <a:t>hebben</a:t>
            </a:r>
            <a:r>
              <a:rPr lang="en-US" sz="1600" dirty="0">
                <a:solidFill>
                  <a:srgbClr val="8A6338"/>
                </a:solidFill>
                <a:latin typeface="Montserrat"/>
                <a:ea typeface="Montserrat"/>
                <a:cs typeface="Montserrat"/>
                <a:sym typeface="Montserrat"/>
              </a:rPr>
              <a:t> 23 </a:t>
            </a:r>
            <a:r>
              <a:rPr lang="en-US" sz="1600" dirty="0" err="1">
                <a:solidFill>
                  <a:srgbClr val="8A6338"/>
                </a:solidFill>
                <a:latin typeface="Montserrat"/>
                <a:ea typeface="Montserrat"/>
                <a:cs typeface="Montserrat"/>
                <a:sym typeface="Montserrat"/>
              </a:rPr>
              <a:t>meer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wulpnesten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gevonden</a:t>
            </a:r>
            <a:r>
              <a:rPr lang="en-US" sz="1600" dirty="0">
                <a:solidFill>
                  <a:srgbClr val="8A6338"/>
                </a:solidFill>
                <a:latin typeface="Montserrat"/>
                <a:ea typeface="Montserrat"/>
                <a:cs typeface="Montserrat"/>
                <a:sym typeface="Montserrat"/>
              </a:rPr>
              <a:t> dan in 2025.</a:t>
            </a: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Op de </a:t>
            </a:r>
            <a:r>
              <a:rPr lang="en-US" sz="1600" dirty="0" err="1">
                <a:solidFill>
                  <a:srgbClr val="8A6338"/>
                </a:solidFill>
                <a:latin typeface="Montserrat"/>
                <a:ea typeface="Montserrat"/>
                <a:cs typeface="Montserrat"/>
                <a:sym typeface="Montserrat"/>
              </a:rPr>
              <a:t>vergadering</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heeft</a:t>
            </a:r>
            <a:r>
              <a:rPr lang="en-US" sz="1600" dirty="0">
                <a:solidFill>
                  <a:srgbClr val="8A6338"/>
                </a:solidFill>
                <a:latin typeface="Montserrat"/>
                <a:ea typeface="Montserrat"/>
                <a:cs typeface="Montserrat"/>
                <a:sym typeface="Montserrat"/>
              </a:rPr>
              <a:t> Gerrit Gerritsen </a:t>
            </a:r>
            <a:r>
              <a:rPr lang="en-US" sz="1600" dirty="0" err="1">
                <a:solidFill>
                  <a:srgbClr val="8A6338"/>
                </a:solidFill>
                <a:latin typeface="Montserrat"/>
                <a:ea typeface="Montserrat"/>
                <a:cs typeface="Montserrat"/>
                <a:sym typeface="Montserrat"/>
              </a:rPr>
              <a:t>uitgelegd</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dat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dit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komt</a:t>
            </a: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omdat</a:t>
            </a:r>
            <a:r>
              <a:rPr lang="en-US" sz="1600" dirty="0">
                <a:solidFill>
                  <a:srgbClr val="8A6338"/>
                </a:solidFill>
                <a:latin typeface="Montserrat"/>
                <a:ea typeface="Montserrat"/>
                <a:cs typeface="Montserrat"/>
                <a:sym typeface="Montserrat"/>
              </a:rPr>
              <a:t> we vier </a:t>
            </a:r>
            <a:r>
              <a:rPr lang="en-US" sz="1600" dirty="0" err="1">
                <a:solidFill>
                  <a:srgbClr val="8A6338"/>
                </a:solidFill>
                <a:latin typeface="Montserrat"/>
                <a:ea typeface="Montserrat"/>
                <a:cs typeface="Montserrat"/>
                <a:sym typeface="Montserrat"/>
              </a:rPr>
              <a:t>jaar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terug</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een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goed</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wulp</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jaar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hebben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gehad</a:t>
            </a:r>
            <a:r>
              <a:rPr lang="en-US" sz="1600" dirty="0">
                <a:solidFill>
                  <a:srgbClr val="8A6338"/>
                </a:solidFill>
                <a:latin typeface="Montserrat"/>
                <a:ea typeface="Montserrat"/>
                <a:cs typeface="Montserrat"/>
                <a:sym typeface="Montserrat"/>
              </a:rPr>
              <a:t>.    </a:t>
            </a: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Aangezien</a:t>
            </a:r>
            <a:r>
              <a:rPr lang="en-US" sz="1600" dirty="0">
                <a:solidFill>
                  <a:srgbClr val="8A6338"/>
                </a:solidFill>
                <a:latin typeface="Montserrat"/>
                <a:ea typeface="Montserrat"/>
                <a:cs typeface="Montserrat"/>
                <a:sym typeface="Montserrat"/>
              </a:rPr>
              <a:t> de </a:t>
            </a:r>
            <a:r>
              <a:rPr lang="en-US" sz="1600" dirty="0" err="1">
                <a:solidFill>
                  <a:srgbClr val="8A6338"/>
                </a:solidFill>
                <a:latin typeface="Montserrat"/>
                <a:ea typeface="Montserrat"/>
                <a:cs typeface="Montserrat"/>
                <a:sym typeface="Montserrat"/>
              </a:rPr>
              <a:t>Wulpen</a:t>
            </a:r>
            <a:r>
              <a:rPr lang="en-US" sz="1600" dirty="0">
                <a:solidFill>
                  <a:srgbClr val="8A6338"/>
                </a:solidFill>
                <a:latin typeface="Montserrat"/>
                <a:ea typeface="Montserrat"/>
                <a:cs typeface="Montserrat"/>
                <a:sym typeface="Montserrat"/>
              </a:rPr>
              <a:t> er vier </a:t>
            </a:r>
            <a:r>
              <a:rPr lang="en-US" sz="1600" dirty="0" err="1">
                <a:solidFill>
                  <a:srgbClr val="8A6338"/>
                </a:solidFill>
                <a:latin typeface="Montserrat"/>
                <a:ea typeface="Montserrat"/>
                <a:cs typeface="Montserrat"/>
                <a:sym typeface="Montserrat"/>
              </a:rPr>
              <a:t>jaar</a:t>
            </a:r>
            <a:r>
              <a:rPr lang="en-US" sz="1600" dirty="0">
                <a:solidFill>
                  <a:srgbClr val="8A6338"/>
                </a:solidFill>
                <a:latin typeface="Montserrat"/>
                <a:ea typeface="Montserrat"/>
                <a:cs typeface="Montserrat"/>
                <a:sym typeface="Montserrat"/>
              </a:rPr>
              <a:t> over </a:t>
            </a:r>
            <a:r>
              <a:rPr lang="en-US" sz="1600" dirty="0" err="1">
                <a:solidFill>
                  <a:srgbClr val="8A6338"/>
                </a:solidFill>
                <a:latin typeface="Montserrat"/>
                <a:ea typeface="Montserrat"/>
                <a:cs typeface="Montserrat"/>
                <a:sym typeface="Montserrat"/>
              </a:rPr>
              <a:t>doen</a:t>
            </a:r>
            <a:r>
              <a:rPr lang="en-US" sz="1600" dirty="0">
                <a:solidFill>
                  <a:srgbClr val="8A6338"/>
                </a:solidFill>
                <a:latin typeface="Montserrat"/>
                <a:ea typeface="Montserrat"/>
                <a:cs typeface="Montserrat"/>
                <a:sym typeface="Montserrat"/>
              </a:rPr>
              <a:t> om </a:t>
            </a:r>
            <a:r>
              <a:rPr lang="en-US" sz="1600" dirty="0" err="1">
                <a:solidFill>
                  <a:srgbClr val="8A6338"/>
                </a:solidFill>
                <a:latin typeface="Montserrat"/>
                <a:ea typeface="Montserrat"/>
                <a:cs typeface="Montserrat"/>
                <a:sym typeface="Montserrat"/>
              </a:rPr>
              <a:t>geslachtsrijp</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te</a:t>
            </a:r>
            <a:r>
              <a:rPr lang="en-US" sz="1600" dirty="0">
                <a:solidFill>
                  <a:srgbClr val="8A6338"/>
                </a:solidFill>
                <a:latin typeface="Montserrat"/>
                <a:ea typeface="Montserrat"/>
                <a:cs typeface="Montserrat"/>
                <a:sym typeface="Montserrat"/>
              </a:rPr>
              <a:t>   </a:t>
            </a: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worden</a:t>
            </a:r>
            <a:r>
              <a:rPr lang="en-US" sz="1600" dirty="0">
                <a:solidFill>
                  <a:srgbClr val="8A6338"/>
                </a:solidFill>
                <a:latin typeface="Montserrat"/>
                <a:ea typeface="Montserrat"/>
                <a:cs typeface="Montserrat"/>
                <a:sym typeface="Montserrat"/>
              </a:rPr>
              <a:t> dan </a:t>
            </a:r>
            <a:r>
              <a:rPr lang="en-US" sz="1600" dirty="0" err="1">
                <a:solidFill>
                  <a:srgbClr val="8A6338"/>
                </a:solidFill>
                <a:latin typeface="Montserrat"/>
                <a:ea typeface="Montserrat"/>
                <a:cs typeface="Montserrat"/>
                <a:sym typeface="Montserrat"/>
              </a:rPr>
              <a:t>zie</a:t>
            </a:r>
            <a:r>
              <a:rPr lang="en-US" sz="1600" dirty="0">
                <a:solidFill>
                  <a:srgbClr val="8A6338"/>
                </a:solidFill>
                <a:latin typeface="Montserrat"/>
                <a:ea typeface="Montserrat"/>
                <a:cs typeface="Montserrat"/>
                <a:sym typeface="Montserrat"/>
              </a:rPr>
              <a:t> je </a:t>
            </a:r>
            <a:r>
              <a:rPr lang="en-US" sz="1600" dirty="0" err="1">
                <a:solidFill>
                  <a:srgbClr val="8A6338"/>
                </a:solidFill>
                <a:latin typeface="Montserrat"/>
                <a:ea typeface="Montserrat"/>
                <a:cs typeface="Montserrat"/>
                <a:sym typeface="Montserrat"/>
              </a:rPr>
              <a:t>dus</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een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stijging</a:t>
            </a:r>
            <a:r>
              <a:rPr lang="en-US" sz="1600" dirty="0">
                <a:solidFill>
                  <a:srgbClr val="8A6338"/>
                </a:solidFill>
                <a:latin typeface="Montserrat"/>
                <a:ea typeface="Montserrat"/>
                <a:cs typeface="Montserrat"/>
                <a:sym typeface="Montserrat"/>
              </a:rPr>
              <a:t> in </a:t>
            </a:r>
            <a:r>
              <a:rPr lang="en-US" sz="1600" dirty="0" err="1">
                <a:solidFill>
                  <a:srgbClr val="8A6338"/>
                </a:solidFill>
                <a:latin typeface="Montserrat"/>
                <a:ea typeface="Montserrat"/>
                <a:cs typeface="Montserrat"/>
                <a:sym typeface="Montserrat"/>
              </a:rPr>
              <a:t>aantallen</a:t>
            </a:r>
            <a:r>
              <a:rPr lang="en-US" sz="1600" dirty="0">
                <a:solidFill>
                  <a:srgbClr val="8A6338"/>
                </a:solidFill>
                <a:latin typeface="Montserrat"/>
                <a:ea typeface="Montserrat"/>
                <a:cs typeface="Montserrat"/>
                <a:sym typeface="Montserrat"/>
              </a:rPr>
              <a:t>. Dat </a:t>
            </a:r>
            <a:r>
              <a:rPr lang="en-US" sz="1600" dirty="0" err="1">
                <a:solidFill>
                  <a:srgbClr val="8A6338"/>
                </a:solidFill>
                <a:latin typeface="Montserrat"/>
                <a:ea typeface="Montserrat"/>
                <a:cs typeface="Montserrat"/>
                <a:sym typeface="Montserrat"/>
              </a:rPr>
              <a:t>beloofd</a:t>
            </a:r>
            <a:r>
              <a:rPr lang="en-US" sz="1600" dirty="0">
                <a:solidFill>
                  <a:srgbClr val="8A6338"/>
                </a:solidFill>
                <a:latin typeface="Montserrat"/>
                <a:ea typeface="Montserrat"/>
                <a:cs typeface="Montserrat"/>
                <a:sym typeface="Montserrat"/>
              </a:rPr>
              <a:t> wat </a:t>
            </a: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over vier </a:t>
            </a:r>
            <a:r>
              <a:rPr lang="en-US" sz="1600" dirty="0" err="1">
                <a:solidFill>
                  <a:srgbClr val="8A6338"/>
                </a:solidFill>
                <a:latin typeface="Montserrat"/>
                <a:ea typeface="Montserrat"/>
                <a:cs typeface="Montserrat"/>
                <a:sym typeface="Montserrat"/>
              </a:rPr>
              <a:t>jaar</a:t>
            </a:r>
            <a:r>
              <a:rPr lang="en-US" sz="1600" dirty="0">
                <a:solidFill>
                  <a:srgbClr val="8A6338"/>
                </a:solidFill>
                <a:latin typeface="Montserrat"/>
                <a:ea typeface="Montserrat"/>
                <a:cs typeface="Montserrat"/>
                <a:sym typeface="Montserrat"/>
              </a:rPr>
              <a:t>.....</a:t>
            </a:r>
            <a:endParaRPr lang="en-US" sz="1600" dirty="0">
              <a:solidFill>
                <a:srgbClr val="8A6338"/>
              </a:solidFill>
              <a:latin typeface="Montserrat"/>
              <a:ea typeface="Montserrat"/>
              <a:cs typeface="Montserrat"/>
            </a:endParaRPr>
          </a:p>
          <a:p>
            <a:pPr algn="l">
              <a:lnSpc>
                <a:spcPts val="3775"/>
              </a:lnSpc>
            </a:pPr>
            <a:endParaRPr lang="en-US" sz="1600" dirty="0">
              <a:solidFill>
                <a:srgbClr val="8A6338"/>
              </a:solidFill>
              <a:latin typeface="Montserrat"/>
              <a:ea typeface="Montserrat"/>
              <a:cs typeface="Montserrat"/>
            </a:endParaRPr>
          </a:p>
          <a:p>
            <a:pPr marL="581660" lvl="1" indent="-290830" algn="l">
              <a:lnSpc>
                <a:spcPts val="3775"/>
              </a:lnSpc>
              <a:buAutoNum type="arabicPeriod"/>
            </a:pPr>
            <a:r>
              <a:rPr lang="en-US" sz="1600" dirty="0">
                <a:solidFill>
                  <a:srgbClr val="8A6338"/>
                </a:solidFill>
                <a:latin typeface="Montserrat"/>
                <a:ea typeface="Montserrat"/>
                <a:cs typeface="Montserrat"/>
                <a:sym typeface="Montserrat"/>
              </a:rPr>
              <a:t>Er </a:t>
            </a:r>
            <a:r>
              <a:rPr lang="en-US" sz="1600" dirty="0" err="1">
                <a:solidFill>
                  <a:srgbClr val="8A6338"/>
                </a:solidFill>
                <a:latin typeface="Montserrat"/>
                <a:ea typeface="Montserrat"/>
                <a:cs typeface="Montserrat"/>
                <a:sym typeface="Montserrat"/>
              </a:rPr>
              <a:t>zijn</a:t>
            </a:r>
            <a:r>
              <a:rPr lang="en-US" sz="1600" dirty="0">
                <a:solidFill>
                  <a:srgbClr val="8A6338"/>
                </a:solidFill>
                <a:latin typeface="Montserrat"/>
                <a:ea typeface="Montserrat"/>
                <a:cs typeface="Montserrat"/>
                <a:sym typeface="Montserrat"/>
              </a:rPr>
              <a:t> 50 </a:t>
            </a:r>
            <a:r>
              <a:rPr lang="en-US" sz="1600" dirty="0" err="1">
                <a:solidFill>
                  <a:srgbClr val="8A6338"/>
                </a:solidFill>
                <a:latin typeface="Montserrat"/>
                <a:ea typeface="Montserrat"/>
                <a:cs typeface="Montserrat"/>
                <a:sym typeface="Montserrat"/>
              </a:rPr>
              <a:t>nesten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meer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gevonden</a:t>
            </a:r>
            <a:r>
              <a:rPr lang="en-US" sz="1600" dirty="0">
                <a:solidFill>
                  <a:srgbClr val="8A6338"/>
                </a:solidFill>
                <a:latin typeface="Montserrat"/>
                <a:ea typeface="Montserrat"/>
                <a:cs typeface="Montserrat"/>
                <a:sym typeface="Montserrat"/>
              </a:rPr>
              <a:t> van de Grutto. </a:t>
            </a:r>
            <a:r>
              <a:rPr lang="en-US" sz="1600" dirty="0" err="1">
                <a:solidFill>
                  <a:srgbClr val="8A6338"/>
                </a:solidFill>
                <a:latin typeface="Montserrat"/>
                <a:ea typeface="Montserrat"/>
                <a:cs typeface="Montserrat"/>
                <a:sym typeface="Montserrat"/>
              </a:rPr>
              <a:t>Daaraan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kunnen</a:t>
            </a:r>
            <a:r>
              <a:rPr lang="en-US" sz="1600" dirty="0">
                <a:solidFill>
                  <a:srgbClr val="8A6338"/>
                </a:solidFill>
                <a:latin typeface="Montserrat"/>
                <a:ea typeface="Montserrat"/>
                <a:cs typeface="Montserrat"/>
                <a:sym typeface="Montserrat"/>
              </a:rPr>
              <a:t> we </a:t>
            </a:r>
            <a:r>
              <a:rPr lang="en-US" sz="1600" dirty="0" err="1">
                <a:solidFill>
                  <a:srgbClr val="8A6338"/>
                </a:solidFill>
                <a:latin typeface="Montserrat"/>
                <a:ea typeface="Montserrat"/>
                <a:cs typeface="Montserrat"/>
                <a:sym typeface="Montserrat"/>
              </a:rPr>
              <a:t>nog</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conclusies</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verbinden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wij</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denken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dat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dit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mede</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komt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omdat</a:t>
            </a:r>
            <a:r>
              <a:rPr lang="en-US" sz="1600" dirty="0">
                <a:solidFill>
                  <a:srgbClr val="8A6338"/>
                </a:solidFill>
                <a:latin typeface="Montserrat"/>
                <a:ea typeface="Montserrat"/>
                <a:cs typeface="Montserrat"/>
                <a:sym typeface="Montserrat"/>
              </a:rPr>
              <a:t> we </a:t>
            </a:r>
            <a:r>
              <a:rPr lang="en-US" sz="1600" dirty="0" err="1">
                <a:solidFill>
                  <a:srgbClr val="8A6338"/>
                </a:solidFill>
                <a:latin typeface="Montserrat"/>
                <a:ea typeface="Montserrat"/>
                <a:cs typeface="Montserrat"/>
                <a:sym typeface="Montserrat"/>
              </a:rPr>
              <a:t>langer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zijn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doorgegaan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ons</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beter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gefocust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hebben</a:t>
            </a:r>
            <a:r>
              <a:rPr lang="en-US" sz="1600" dirty="0">
                <a:solidFill>
                  <a:srgbClr val="8A6338"/>
                </a:solidFill>
                <a:latin typeface="Montserrat"/>
                <a:ea typeface="Montserrat"/>
                <a:cs typeface="Montserrat"/>
                <a:sym typeface="Montserrat"/>
              </a:rPr>
              <a:t> op de </a:t>
            </a:r>
            <a:r>
              <a:rPr lang="en-US" sz="1600" dirty="0" err="1">
                <a:solidFill>
                  <a:srgbClr val="8A6338"/>
                </a:solidFill>
                <a:latin typeface="Montserrat"/>
                <a:ea typeface="Montserrat"/>
                <a:cs typeface="Montserrat"/>
                <a:sym typeface="Montserrat"/>
              </a:rPr>
              <a:t>grutto</a:t>
            </a:r>
            <a:r>
              <a:rPr lang="en-US" sz="1600" dirty="0">
                <a:solidFill>
                  <a:srgbClr val="8A6338"/>
                </a:solidFill>
                <a:latin typeface="Montserrat"/>
                <a:ea typeface="Montserrat"/>
                <a:cs typeface="Montserrat"/>
                <a:sym typeface="Montserrat"/>
              </a:rPr>
              <a:t> dan </a:t>
            </a:r>
            <a:r>
              <a:rPr lang="en-US" sz="1600" dirty="0" err="1">
                <a:solidFill>
                  <a:srgbClr val="8A6338"/>
                </a:solidFill>
                <a:latin typeface="Montserrat"/>
                <a:ea typeface="Montserrat"/>
                <a:cs typeface="Montserrat"/>
                <a:sym typeface="Montserrat"/>
              </a:rPr>
              <a:t>voorgaande</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jaren</a:t>
            </a:r>
            <a:r>
              <a:rPr lang="en-US" sz="1600" dirty="0">
                <a:solidFill>
                  <a:srgbClr val="8A6338"/>
                </a:solidFill>
                <a:latin typeface="Montserrat"/>
                <a:ea typeface="Montserrat"/>
                <a:cs typeface="Montserrat"/>
                <a:sym typeface="Montserrat"/>
              </a:rPr>
              <a:t>.</a:t>
            </a:r>
            <a:endParaRPr lang="en-US" sz="1600" dirty="0">
              <a:solidFill>
                <a:srgbClr val="8A6338"/>
              </a:solidFill>
              <a:latin typeface="Montserrat"/>
              <a:ea typeface="Montserrat"/>
              <a:cs typeface="Montserrat"/>
            </a:endParaRPr>
          </a:p>
          <a:p>
            <a:pPr algn="l">
              <a:lnSpc>
                <a:spcPts val="3775"/>
              </a:lnSpc>
            </a:pP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3. We </a:t>
            </a:r>
            <a:r>
              <a:rPr lang="en-US" sz="1600" dirty="0" err="1">
                <a:solidFill>
                  <a:srgbClr val="8A6338"/>
                </a:solidFill>
                <a:latin typeface="Montserrat"/>
                <a:ea typeface="Montserrat"/>
                <a:cs typeface="Montserrat"/>
                <a:sym typeface="Montserrat"/>
              </a:rPr>
              <a:t>hebben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meer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pleviernesten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gevonden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daar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krijgen</a:t>
            </a:r>
            <a:r>
              <a:rPr lang="en-US" sz="1600" dirty="0">
                <a:solidFill>
                  <a:srgbClr val="8A6338"/>
                </a:solidFill>
                <a:latin typeface="Montserrat"/>
                <a:ea typeface="Montserrat"/>
                <a:cs typeface="Montserrat"/>
                <a:sym typeface="Montserrat"/>
              </a:rPr>
              <a:t> we </a:t>
            </a:r>
            <a:r>
              <a:rPr lang="en-US" sz="1600" dirty="0" err="1">
                <a:solidFill>
                  <a:srgbClr val="8A6338"/>
                </a:solidFill>
                <a:latin typeface="Montserrat"/>
                <a:ea typeface="Montserrat"/>
                <a:cs typeface="Montserrat"/>
                <a:sym typeface="Montserrat"/>
              </a:rPr>
              <a:t>meer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oog</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voor</a:t>
            </a:r>
            <a:r>
              <a:rPr lang="en-US" sz="1600" dirty="0">
                <a:solidFill>
                  <a:srgbClr val="8A6338"/>
                </a:solidFill>
                <a:latin typeface="Montserrat"/>
                <a:ea typeface="Montserrat"/>
                <a:cs typeface="Montserrat"/>
                <a:sym typeface="Montserrat"/>
              </a:rPr>
              <a:t> </a:t>
            </a: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blijkbaar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ook</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dat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komt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denken</a:t>
            </a:r>
            <a:r>
              <a:rPr lang="en-US" sz="1600" dirty="0">
                <a:solidFill>
                  <a:srgbClr val="8A6338"/>
                </a:solidFill>
                <a:latin typeface="Montserrat"/>
                <a:ea typeface="Montserrat"/>
                <a:cs typeface="Montserrat"/>
                <a:sym typeface="Montserrat"/>
              </a:rPr>
              <a:t> we </a:t>
            </a:r>
            <a:r>
              <a:rPr lang="en-US" sz="1600" dirty="0" err="1">
                <a:solidFill>
                  <a:srgbClr val="8A6338"/>
                </a:solidFill>
                <a:latin typeface="Montserrat"/>
                <a:ea typeface="Montserrat"/>
                <a:cs typeface="Montserrat"/>
                <a:sym typeface="Montserrat"/>
              </a:rPr>
              <a:t>omdat</a:t>
            </a:r>
            <a:r>
              <a:rPr lang="en-US" sz="1600" dirty="0">
                <a:solidFill>
                  <a:srgbClr val="8A6338"/>
                </a:solidFill>
                <a:latin typeface="Montserrat"/>
                <a:ea typeface="Montserrat"/>
                <a:cs typeface="Montserrat"/>
                <a:sym typeface="Montserrat"/>
              </a:rPr>
              <a:t> we </a:t>
            </a:r>
            <a:r>
              <a:rPr lang="en-US" sz="1600" dirty="0" err="1">
                <a:solidFill>
                  <a:srgbClr val="8A6338"/>
                </a:solidFill>
                <a:latin typeface="Montserrat"/>
                <a:ea typeface="Montserrat"/>
                <a:cs typeface="Montserrat"/>
                <a:sym typeface="Montserrat"/>
              </a:rPr>
              <a:t>langer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zijn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doorgegaan</a:t>
            </a:r>
            <a:r>
              <a:rPr lang="en-US" sz="1600" dirty="0">
                <a:solidFill>
                  <a:srgbClr val="8A6338"/>
                </a:solidFill>
                <a:latin typeface="Montserrat"/>
                <a:ea typeface="Montserrat"/>
                <a:cs typeface="Montserrat"/>
                <a:sym typeface="Montserrat"/>
              </a:rPr>
              <a:t> .</a:t>
            </a:r>
            <a:endParaRPr lang="en-US" sz="1600" dirty="0">
              <a:solidFill>
                <a:srgbClr val="8A6338"/>
              </a:solidFill>
              <a:latin typeface="Montserrat"/>
              <a:ea typeface="Montserrat"/>
              <a:cs typeface="Montserrat"/>
            </a:endParaRPr>
          </a:p>
          <a:p>
            <a:pPr algn="l">
              <a:lnSpc>
                <a:spcPts val="3775"/>
              </a:lnSpc>
            </a:pP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4. We </a:t>
            </a:r>
            <a:r>
              <a:rPr lang="en-US" sz="1600" dirty="0" err="1">
                <a:solidFill>
                  <a:srgbClr val="8A6338"/>
                </a:solidFill>
                <a:latin typeface="Montserrat"/>
                <a:ea typeface="Montserrat"/>
                <a:cs typeface="Montserrat"/>
                <a:sym typeface="Montserrat"/>
              </a:rPr>
              <a:t>vonden</a:t>
            </a:r>
            <a:r>
              <a:rPr lang="en-US" sz="1600" dirty="0">
                <a:solidFill>
                  <a:srgbClr val="8A6338"/>
                </a:solidFill>
                <a:latin typeface="Montserrat"/>
                <a:ea typeface="Montserrat"/>
                <a:cs typeface="Montserrat"/>
                <a:sym typeface="Montserrat"/>
              </a:rPr>
              <a:t> 345 </a:t>
            </a:r>
            <a:r>
              <a:rPr lang="en-US" sz="1600" dirty="0" err="1">
                <a:solidFill>
                  <a:srgbClr val="8A6338"/>
                </a:solidFill>
                <a:latin typeface="Montserrat"/>
                <a:ea typeface="Montserrat"/>
                <a:cs typeface="Montserrat"/>
                <a:sym typeface="Montserrat"/>
              </a:rPr>
              <a:t>meer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nesten</a:t>
            </a:r>
            <a:r>
              <a:rPr lang="en-US" sz="1600" dirty="0">
                <a:solidFill>
                  <a:srgbClr val="8A6338"/>
                </a:solidFill>
                <a:latin typeface="Montserrat"/>
                <a:ea typeface="Montserrat"/>
                <a:cs typeface="Montserrat"/>
                <a:sym typeface="Montserrat"/>
              </a:rPr>
              <a:t> van de </a:t>
            </a:r>
            <a:r>
              <a:rPr lang="en-US" sz="1600" dirty="0" err="1">
                <a:solidFill>
                  <a:srgbClr val="8A6338"/>
                </a:solidFill>
                <a:latin typeface="Montserrat"/>
                <a:ea typeface="Montserrat"/>
                <a:cs typeface="Montserrat"/>
                <a:sym typeface="Montserrat"/>
              </a:rPr>
              <a:t>kievit</a:t>
            </a:r>
            <a:r>
              <a:rPr lang="en-US" sz="1600" dirty="0">
                <a:solidFill>
                  <a:srgbClr val="8A6338"/>
                </a:solidFill>
                <a:latin typeface="Montserrat"/>
                <a:ea typeface="Montserrat"/>
                <a:cs typeface="Montserrat"/>
                <a:sym typeface="Montserrat"/>
              </a:rPr>
              <a:t>. Dat is </a:t>
            </a:r>
            <a:r>
              <a:rPr lang="en-US" sz="1600" dirty="0" err="1">
                <a:solidFill>
                  <a:srgbClr val="8A6338"/>
                </a:solidFill>
                <a:latin typeface="Montserrat"/>
                <a:ea typeface="Montserrat"/>
                <a:cs typeface="Montserrat"/>
                <a:sym typeface="Montserrat"/>
              </a:rPr>
              <a:t>een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aanzienlijke</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verhoging</a:t>
            </a:r>
            <a:r>
              <a:rPr lang="en-US" sz="1600" dirty="0">
                <a:solidFill>
                  <a:srgbClr val="8A6338"/>
                </a:solidFill>
                <a:latin typeface="Montserrat"/>
                <a:ea typeface="Montserrat"/>
                <a:cs typeface="Montserrat"/>
                <a:sym typeface="Montserrat"/>
              </a:rPr>
              <a:t>. </a:t>
            </a: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Uiteraard</a:t>
            </a:r>
            <a:r>
              <a:rPr lang="en-US" sz="1600" dirty="0">
                <a:solidFill>
                  <a:srgbClr val="8A6338"/>
                </a:solidFill>
                <a:latin typeface="Montserrat"/>
                <a:ea typeface="Montserrat"/>
                <a:cs typeface="Montserrat"/>
                <a:sym typeface="Montserrat"/>
              </a:rPr>
              <a:t> is het </a:t>
            </a:r>
            <a:r>
              <a:rPr lang="en-US" sz="1600" dirty="0" err="1">
                <a:solidFill>
                  <a:srgbClr val="8A6338"/>
                </a:solidFill>
                <a:latin typeface="Montserrat"/>
                <a:ea typeface="Montserrat"/>
                <a:cs typeface="Montserrat"/>
                <a:sym typeface="Montserrat"/>
              </a:rPr>
              <a:t>seizoen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daar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ook</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debet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aan</a:t>
            </a:r>
            <a:r>
              <a:rPr lang="en-US" sz="1600" dirty="0">
                <a:solidFill>
                  <a:srgbClr val="8A6338"/>
                </a:solidFill>
                <a:latin typeface="Montserrat"/>
                <a:ea typeface="Montserrat"/>
                <a:cs typeface="Montserrat"/>
                <a:sym typeface="Montserrat"/>
              </a:rPr>
              <a:t>. We </a:t>
            </a:r>
            <a:r>
              <a:rPr lang="en-US" sz="1600" dirty="0" err="1">
                <a:solidFill>
                  <a:srgbClr val="8A6338"/>
                </a:solidFill>
                <a:latin typeface="Montserrat"/>
                <a:ea typeface="Montserrat"/>
                <a:cs typeface="Montserrat"/>
                <a:sym typeface="Montserrat"/>
              </a:rPr>
              <a:t>hebben</a:t>
            </a:r>
            <a:r>
              <a:rPr lang="en-US" sz="1600" dirty="0">
                <a:solidFill>
                  <a:srgbClr val="8A6338"/>
                </a:solidFill>
                <a:latin typeface="Montserrat"/>
                <a:ea typeface="Montserrat"/>
                <a:cs typeface="Montserrat"/>
                <a:sym typeface="Montserrat"/>
              </a:rPr>
              <a:t> de </a:t>
            </a:r>
            <a:r>
              <a:rPr lang="en-US" sz="1600" dirty="0" err="1">
                <a:solidFill>
                  <a:srgbClr val="8A6338"/>
                </a:solidFill>
                <a:latin typeface="Montserrat"/>
                <a:ea typeface="Montserrat"/>
                <a:cs typeface="Montserrat"/>
                <a:sym typeface="Montserrat"/>
              </a:rPr>
              <a:t>indruk</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dat</a:t>
            </a:r>
            <a:r>
              <a:rPr lang="en-US" sz="1600" dirty="0">
                <a:solidFill>
                  <a:srgbClr val="8A6338"/>
                </a:solidFill>
                <a:latin typeface="Montserrat"/>
                <a:ea typeface="Montserrat"/>
                <a:cs typeface="Montserrat"/>
                <a:sym typeface="Montserrat"/>
              </a:rPr>
              <a:t> er </a:t>
            </a:r>
            <a:r>
              <a:rPr lang="en-US" sz="1600" dirty="0" err="1">
                <a:solidFill>
                  <a:srgbClr val="8A6338"/>
                </a:solidFill>
                <a:latin typeface="Montserrat"/>
                <a:ea typeface="Montserrat"/>
                <a:cs typeface="Montserrat"/>
                <a:sym typeface="Montserrat"/>
              </a:rPr>
              <a:t>toch</a:t>
            </a:r>
            <a:r>
              <a:rPr lang="en-US" sz="1600" dirty="0">
                <a:solidFill>
                  <a:srgbClr val="8A6338"/>
                </a:solidFill>
                <a:latin typeface="Montserrat"/>
                <a:ea typeface="Montserrat"/>
                <a:cs typeface="Montserrat"/>
                <a:sym typeface="Montserrat"/>
              </a:rPr>
              <a:t> </a:t>
            </a: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een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behoorlijk</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aantal</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vliegvlug</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zijn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geworden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ondanks</a:t>
            </a:r>
            <a:r>
              <a:rPr lang="en-US" sz="1600" dirty="0">
                <a:solidFill>
                  <a:srgbClr val="8A6338"/>
                </a:solidFill>
                <a:latin typeface="Montserrat"/>
                <a:ea typeface="Montserrat"/>
                <a:cs typeface="Montserrat"/>
                <a:sym typeface="Montserrat"/>
              </a:rPr>
              <a:t> de </a:t>
            </a:r>
            <a:r>
              <a:rPr lang="en-US" sz="1600" dirty="0" err="1">
                <a:solidFill>
                  <a:srgbClr val="8A6338"/>
                </a:solidFill>
                <a:latin typeface="Montserrat"/>
                <a:ea typeface="Montserrat"/>
                <a:cs typeface="Montserrat"/>
                <a:sym typeface="Montserrat"/>
              </a:rPr>
              <a:t>verliezen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tijdens</a:t>
            </a:r>
            <a:r>
              <a:rPr lang="en-US" sz="1600" dirty="0">
                <a:solidFill>
                  <a:srgbClr val="8A6338"/>
                </a:solidFill>
                <a:latin typeface="Montserrat"/>
                <a:ea typeface="Montserrat"/>
                <a:cs typeface="Montserrat"/>
                <a:sym typeface="Montserrat"/>
              </a:rPr>
              <a:t>    </a:t>
            </a:r>
            <a:endParaRPr lang="en-US" sz="1600" dirty="0">
              <a:solidFill>
                <a:srgbClr val="8A6338"/>
              </a:solidFill>
              <a:latin typeface="Montserrat"/>
              <a:ea typeface="Montserrat"/>
              <a:cs typeface="Montserrat"/>
            </a:endParaRPr>
          </a:p>
          <a:p>
            <a:pPr algn="l">
              <a:lnSpc>
                <a:spcPts val="3775"/>
              </a:lnSpc>
            </a:pPr>
            <a:r>
              <a:rPr lang="en-US" sz="1600" dirty="0">
                <a:solidFill>
                  <a:srgbClr val="8A6338"/>
                </a:solidFill>
                <a:latin typeface="Montserrat"/>
                <a:ea typeface="Montserrat"/>
                <a:cs typeface="Montserrat"/>
                <a:sym typeface="Montserrat"/>
              </a:rPr>
              <a:t>         de </a:t>
            </a:r>
            <a:r>
              <a:rPr lang="en-US" sz="1600" dirty="0" err="1">
                <a:solidFill>
                  <a:srgbClr val="8A6338"/>
                </a:solidFill>
                <a:latin typeface="Montserrat"/>
                <a:ea typeface="Montserrat"/>
                <a:cs typeface="Montserrat"/>
                <a:sym typeface="Montserrat"/>
              </a:rPr>
              <a:t>droge</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periode</a:t>
            </a:r>
            <a:r>
              <a:rPr lang="en-US" sz="1600" dirty="0">
                <a:solidFill>
                  <a:srgbClr val="8A6338"/>
                </a:solidFill>
                <a:latin typeface="Montserrat"/>
                <a:ea typeface="Montserrat"/>
                <a:cs typeface="Montserrat"/>
                <a:sym typeface="Montserrat"/>
              </a:rPr>
              <a:t>.</a:t>
            </a:r>
            <a:endParaRPr lang="en-US" sz="1600" dirty="0">
              <a:solidFill>
                <a:srgbClr val="8A6338"/>
              </a:solidFill>
              <a:latin typeface="Montserrat"/>
              <a:ea typeface="Montserrat"/>
              <a:cs typeface="Montserrat"/>
            </a:endParaRPr>
          </a:p>
          <a:p>
            <a:pPr algn="l">
              <a:lnSpc>
                <a:spcPts val="3775"/>
              </a:lnSpc>
            </a:pPr>
            <a:endParaRPr lang="en-US" sz="1600" dirty="0">
              <a:solidFill>
                <a:srgbClr val="8A6338"/>
              </a:solidFill>
              <a:latin typeface="Montserrat"/>
              <a:ea typeface="Montserrat"/>
              <a:cs typeface="Montserrat"/>
            </a:endParaRPr>
          </a:p>
          <a:p>
            <a:pPr marL="624840" lvl="1" indent="-312420" algn="l">
              <a:lnSpc>
                <a:spcPts val="4055"/>
              </a:lnSpc>
              <a:buAutoNum type="arabicPeriod"/>
            </a:pPr>
            <a:r>
              <a:rPr lang="en-US" sz="1600" dirty="0">
                <a:solidFill>
                  <a:srgbClr val="8A6338"/>
                </a:solidFill>
                <a:latin typeface="Montserrat"/>
                <a:ea typeface="Montserrat"/>
                <a:cs typeface="Montserrat"/>
                <a:sym typeface="Montserrat"/>
              </a:rPr>
              <a:t> De </a:t>
            </a:r>
            <a:r>
              <a:rPr lang="en-US" sz="1600" dirty="0" err="1">
                <a:solidFill>
                  <a:srgbClr val="8A6338"/>
                </a:solidFill>
                <a:latin typeface="Montserrat"/>
                <a:ea typeface="Montserrat"/>
                <a:cs typeface="Montserrat"/>
                <a:sym typeface="Montserrat"/>
              </a:rPr>
              <a:t>bovenstaande</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cijfers</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geven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een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indicatie</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aan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als</a:t>
            </a:r>
            <a:r>
              <a:rPr lang="en-US" sz="1600" dirty="0">
                <a:solidFill>
                  <a:srgbClr val="8A6338"/>
                </a:solidFill>
                <a:latin typeface="Montserrat"/>
                <a:ea typeface="Montserrat"/>
                <a:cs typeface="Montserrat"/>
                <a:sym typeface="Montserrat"/>
              </a:rPr>
              <a:t> we het </a:t>
            </a:r>
            <a:r>
              <a:rPr lang="en-US" sz="1600" dirty="0" err="1">
                <a:solidFill>
                  <a:srgbClr val="8A6338"/>
                </a:solidFill>
                <a:latin typeface="Montserrat"/>
                <a:ea typeface="Montserrat"/>
                <a:cs typeface="Montserrat"/>
                <a:sym typeface="Montserrat"/>
              </a:rPr>
              <a:t>noteren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en</a:t>
            </a:r>
            <a:r>
              <a:rPr lang="en-US" sz="1600" dirty="0">
                <a:solidFill>
                  <a:srgbClr val="8A6338"/>
                </a:solidFill>
                <a:latin typeface="Montserrat"/>
                <a:ea typeface="Montserrat"/>
                <a:cs typeface="Montserrat"/>
                <a:sym typeface="Montserrat"/>
              </a:rPr>
              <a:t> het </a:t>
            </a:r>
            <a:r>
              <a:rPr lang="en-US" sz="1600" dirty="0" err="1">
                <a:solidFill>
                  <a:srgbClr val="8A6338"/>
                </a:solidFill>
                <a:latin typeface="Montserrat"/>
                <a:ea typeface="Montserrat"/>
                <a:cs typeface="Montserrat"/>
                <a:sym typeface="Montserrat"/>
              </a:rPr>
              <a:t>bijhouden</a:t>
            </a:r>
            <a:r>
              <a:rPr lang="en-US" sz="1600" dirty="0">
                <a:solidFill>
                  <a:srgbClr val="8A6338"/>
                </a:solidFill>
                <a:latin typeface="Montserrat"/>
                <a:ea typeface="Montserrat"/>
                <a:cs typeface="Montserrat"/>
                <a:sym typeface="Montserrat"/>
              </a:rPr>
              <a:t> van de </a:t>
            </a:r>
            <a:r>
              <a:rPr lang="en-US" sz="1600" dirty="0" err="1">
                <a:solidFill>
                  <a:srgbClr val="8A6338"/>
                </a:solidFill>
                <a:latin typeface="Montserrat"/>
                <a:ea typeface="Montserrat"/>
                <a:cs typeface="Montserrat"/>
                <a:sym typeface="Montserrat"/>
              </a:rPr>
              <a:t>gegevens</a:t>
            </a:r>
            <a:r>
              <a:rPr lang="en-US" sz="1600" dirty="0">
                <a:solidFill>
                  <a:srgbClr val="8A6338"/>
                </a:solidFill>
                <a:latin typeface="Montserrat"/>
                <a:ea typeface="Montserrat"/>
                <a:cs typeface="Montserrat"/>
                <a:sym typeface="Montserrat"/>
              </a:rPr>
              <a:t> zo </a:t>
            </a:r>
            <a:r>
              <a:rPr lang="en-US" sz="1600" dirty="0" err="1">
                <a:solidFill>
                  <a:srgbClr val="8A6338"/>
                </a:solidFill>
                <a:latin typeface="Montserrat"/>
                <a:ea typeface="Montserrat"/>
                <a:cs typeface="Montserrat"/>
                <a:sym typeface="Montserrat"/>
              </a:rPr>
              <a:t>nog</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een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aantal</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jaar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kunnen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volhouden</a:t>
            </a:r>
            <a:r>
              <a:rPr lang="en-US" sz="1600" dirty="0">
                <a:solidFill>
                  <a:srgbClr val="8A6338"/>
                </a:solidFill>
                <a:latin typeface="Montserrat"/>
                <a:ea typeface="Montserrat"/>
                <a:cs typeface="Montserrat"/>
                <a:sym typeface="Montserrat"/>
              </a:rPr>
              <a:t> dan </a:t>
            </a:r>
            <a:r>
              <a:rPr lang="en-US" sz="1600" dirty="0" err="1">
                <a:solidFill>
                  <a:srgbClr val="8A6338"/>
                </a:solidFill>
                <a:latin typeface="Montserrat"/>
                <a:ea typeface="Montserrat"/>
                <a:cs typeface="Montserrat"/>
                <a:sym typeface="Montserrat"/>
              </a:rPr>
              <a:t>kunnen</a:t>
            </a:r>
            <a:r>
              <a:rPr lang="en-US" sz="1600" dirty="0">
                <a:solidFill>
                  <a:srgbClr val="8A6338"/>
                </a:solidFill>
                <a:latin typeface="Montserrat"/>
                <a:ea typeface="Montserrat"/>
                <a:cs typeface="Montserrat"/>
                <a:sym typeface="Montserrat"/>
              </a:rPr>
              <a:t> we </a:t>
            </a:r>
            <a:r>
              <a:rPr lang="en-US" sz="1600" dirty="0" err="1">
                <a:solidFill>
                  <a:srgbClr val="8A6338"/>
                </a:solidFill>
                <a:latin typeface="Montserrat"/>
                <a:ea typeface="Montserrat"/>
                <a:cs typeface="Montserrat"/>
                <a:sym typeface="Montserrat"/>
              </a:rPr>
              <a:t>wellicht</a:t>
            </a:r>
            <a:r>
              <a:rPr lang="en-US" sz="1600" dirty="0">
                <a:solidFill>
                  <a:srgbClr val="8A6338"/>
                </a:solidFill>
                <a:latin typeface="Montserrat"/>
                <a:ea typeface="Montserrat"/>
                <a:cs typeface="Montserrat"/>
                <a:sym typeface="Montserrat"/>
              </a:rPr>
              <a:t> wat </a:t>
            </a:r>
            <a:r>
              <a:rPr lang="en-US" sz="1600" dirty="0" err="1">
                <a:solidFill>
                  <a:srgbClr val="8A6338"/>
                </a:solidFill>
                <a:latin typeface="Montserrat"/>
                <a:ea typeface="Montserrat"/>
                <a:cs typeface="Montserrat"/>
                <a:sym typeface="Montserrat"/>
              </a:rPr>
              <a:t>conclusies</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gaan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trekken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uit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deze</a:t>
            </a:r>
            <a:r>
              <a:rPr lang="en-US" sz="1600" dirty="0">
                <a:solidFill>
                  <a:srgbClr val="8A6338"/>
                </a:solidFill>
                <a:latin typeface="Montserrat"/>
                <a:ea typeface="Montserrat"/>
                <a:cs typeface="Montserrat"/>
                <a:sym typeface="Montserrat"/>
              </a:rPr>
              <a:t> data reeks.</a:t>
            </a:r>
            <a:endParaRPr lang="en-US" sz="1600" dirty="0">
              <a:solidFill>
                <a:srgbClr val="8A6338"/>
              </a:solidFill>
              <a:latin typeface="Montserrat"/>
              <a:ea typeface="Montserrat"/>
              <a:cs typeface="Montserrat"/>
            </a:endParaRPr>
          </a:p>
          <a:p>
            <a:pPr algn="l">
              <a:lnSpc>
                <a:spcPts val="3775"/>
              </a:lnSpc>
            </a:pPr>
            <a:endParaRPr lang="en-US" sz="1600" dirty="0">
              <a:solidFill>
                <a:srgbClr val="8A6338"/>
              </a:solidFill>
              <a:latin typeface="Montserrat"/>
              <a:ea typeface="Montserrat"/>
              <a:cs typeface="Montserrat"/>
            </a:endParaRPr>
          </a:p>
          <a:p>
            <a:pPr marL="581660" lvl="1" indent="-290830" algn="l">
              <a:lnSpc>
                <a:spcPts val="3775"/>
              </a:lnSpc>
              <a:buAutoNum type="arabicPeriod"/>
            </a:pPr>
            <a:r>
              <a:rPr lang="en-US" sz="1600" dirty="0">
                <a:solidFill>
                  <a:srgbClr val="8A6338"/>
                </a:solidFill>
                <a:latin typeface="Montserrat"/>
                <a:ea typeface="Montserrat"/>
                <a:cs typeface="Montserrat"/>
                <a:sym typeface="Montserrat"/>
              </a:rPr>
              <a:t>We </a:t>
            </a:r>
            <a:r>
              <a:rPr lang="en-US" sz="1600" dirty="0" err="1">
                <a:solidFill>
                  <a:srgbClr val="8A6338"/>
                </a:solidFill>
                <a:latin typeface="Montserrat"/>
                <a:ea typeface="Montserrat"/>
                <a:cs typeface="Montserrat"/>
                <a:sym typeface="Montserrat"/>
              </a:rPr>
              <a:t>vonden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een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behoorlijk</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aantal</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velduilen</a:t>
            </a:r>
            <a:r>
              <a:rPr lang="en-US" sz="1600" dirty="0">
                <a:solidFill>
                  <a:srgbClr val="8A6338"/>
                </a:solidFill>
                <a:latin typeface="Montserrat"/>
                <a:ea typeface="Montserrat"/>
                <a:cs typeface="Montserrat"/>
                <a:sym typeface="Montserrat"/>
              </a:rPr>
              <a:t> in </a:t>
            </a:r>
            <a:r>
              <a:rPr lang="en-US" sz="1600" dirty="0" err="1">
                <a:solidFill>
                  <a:srgbClr val="8A6338"/>
                </a:solidFill>
                <a:latin typeface="Montserrat"/>
                <a:ea typeface="Montserrat"/>
                <a:cs typeface="Montserrat"/>
                <a:sym typeface="Montserrat"/>
              </a:rPr>
              <a:t>ons</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gebied</a:t>
            </a:r>
            <a:r>
              <a:rPr lang="en-US" sz="1600" dirty="0">
                <a:solidFill>
                  <a:srgbClr val="8A6338"/>
                </a:solidFill>
                <a:latin typeface="Montserrat"/>
                <a:ea typeface="Montserrat"/>
                <a:cs typeface="Montserrat"/>
                <a:sym typeface="Montserrat"/>
              </a:rPr>
              <a:t>. Dat was </a:t>
            </a:r>
            <a:r>
              <a:rPr lang="en-US" sz="1600" dirty="0" err="1">
                <a:solidFill>
                  <a:srgbClr val="8A6338"/>
                </a:solidFill>
                <a:latin typeface="Montserrat"/>
                <a:ea typeface="Montserrat"/>
                <a:cs typeface="Montserrat"/>
                <a:sym typeface="Montserrat"/>
              </a:rPr>
              <a:t>voor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velen</a:t>
            </a:r>
            <a:r>
              <a:rPr lang="en-US" sz="1600" dirty="0">
                <a:solidFill>
                  <a:srgbClr val="8A6338"/>
                </a:solidFill>
                <a:latin typeface="Montserrat"/>
                <a:ea typeface="Montserrat"/>
                <a:cs typeface="Montserrat"/>
                <a:sym typeface="Montserrat"/>
              </a:rPr>
              <a:t> de </a:t>
            </a:r>
            <a:r>
              <a:rPr lang="en-US" sz="1600" dirty="0" err="1">
                <a:solidFill>
                  <a:srgbClr val="8A6338"/>
                </a:solidFill>
                <a:latin typeface="Montserrat"/>
                <a:ea typeface="Montserrat"/>
                <a:cs typeface="Montserrat"/>
                <a:sym typeface="Montserrat"/>
              </a:rPr>
              <a:t>eerste</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keer</a:t>
            </a:r>
            <a:r>
              <a:rPr lang="en-US" sz="1600" dirty="0">
                <a:solidFill>
                  <a:srgbClr val="8A6338"/>
                </a:solidFill>
                <a:latin typeface="Montserrat"/>
                <a:ea typeface="Montserrat"/>
                <a:cs typeface="Montserrat"/>
                <a:sym typeface="Montserrat"/>
              </a:rPr>
              <a:t>. We </a:t>
            </a:r>
            <a:r>
              <a:rPr lang="en-US" sz="1600" dirty="0" err="1">
                <a:solidFill>
                  <a:srgbClr val="8A6338"/>
                </a:solidFill>
                <a:latin typeface="Montserrat"/>
                <a:ea typeface="Montserrat"/>
                <a:cs typeface="Montserrat"/>
                <a:sym typeface="Montserrat"/>
              </a:rPr>
              <a:t>weten</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inmiddels</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dat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dit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kwam</a:t>
            </a:r>
            <a:r>
              <a:rPr lang="en-US" sz="1600" dirty="0">
                <a:solidFill>
                  <a:srgbClr val="8A6338"/>
                </a:solidFill>
                <a:latin typeface="Montserrat"/>
                <a:ea typeface="Montserrat"/>
                <a:cs typeface="Montserrat"/>
                <a:sym typeface="Montserrat"/>
              </a:rPr>
              <a:t> door de </a:t>
            </a:r>
            <a:r>
              <a:rPr lang="en-US" sz="1600" dirty="0" err="1">
                <a:solidFill>
                  <a:srgbClr val="8A6338"/>
                </a:solidFill>
                <a:latin typeface="Montserrat"/>
                <a:ea typeface="Montserrat"/>
                <a:cs typeface="Montserrat"/>
                <a:sym typeface="Montserrat"/>
              </a:rPr>
              <a:t>muizenplaag</a:t>
            </a:r>
            <a:r>
              <a:rPr lang="en-US" sz="1600" dirty="0">
                <a:solidFill>
                  <a:srgbClr val="8A6338"/>
                </a:solidFill>
                <a:latin typeface="Montserrat"/>
                <a:ea typeface="Montserrat"/>
                <a:cs typeface="Montserrat"/>
                <a:sym typeface="Montserrat"/>
              </a:rPr>
              <a:t>. In Friesland </a:t>
            </a:r>
            <a:r>
              <a:rPr lang="en-US" sz="1600" dirty="0" err="1">
                <a:solidFill>
                  <a:srgbClr val="8A6338"/>
                </a:solidFill>
                <a:latin typeface="Montserrat"/>
                <a:ea typeface="Montserrat"/>
                <a:cs typeface="Montserrat"/>
                <a:sym typeface="Montserrat"/>
              </a:rPr>
              <a:t>hadden</a:t>
            </a:r>
            <a:r>
              <a:rPr lang="en-US" sz="1600" dirty="0">
                <a:solidFill>
                  <a:srgbClr val="8A6338"/>
                </a:solidFill>
                <a:latin typeface="Montserrat"/>
                <a:ea typeface="Montserrat"/>
                <a:cs typeface="Montserrat"/>
                <a:sym typeface="Montserrat"/>
              </a:rPr>
              <a:t> ze in </a:t>
            </a:r>
            <a:r>
              <a:rPr lang="en-US" sz="1600" dirty="0" err="1">
                <a:solidFill>
                  <a:srgbClr val="8A6338"/>
                </a:solidFill>
                <a:latin typeface="Montserrat"/>
                <a:ea typeface="Montserrat"/>
                <a:cs typeface="Montserrat"/>
                <a:sym typeface="Montserrat"/>
              </a:rPr>
              <a:t>totaal</a:t>
            </a:r>
            <a:r>
              <a:rPr lang="en-US" sz="1600" dirty="0">
                <a:solidFill>
                  <a:srgbClr val="8A6338"/>
                </a:solidFill>
                <a:latin typeface="Montserrat"/>
                <a:ea typeface="Montserrat"/>
                <a:cs typeface="Montserrat"/>
                <a:sym typeface="Montserrat"/>
              </a:rPr>
              <a:t> 78 </a:t>
            </a:r>
            <a:r>
              <a:rPr lang="en-US" sz="1600" dirty="0" err="1">
                <a:solidFill>
                  <a:srgbClr val="8A6338"/>
                </a:solidFill>
                <a:latin typeface="Montserrat"/>
                <a:ea typeface="Montserrat"/>
                <a:cs typeface="Montserrat"/>
                <a:sym typeface="Montserrat"/>
              </a:rPr>
              <a:t>nesten</a:t>
            </a:r>
            <a:r>
              <a:rPr lang="en-US" sz="1600" dirty="0">
                <a:solidFill>
                  <a:srgbClr val="8A6338"/>
                </a:solidFill>
                <a:latin typeface="Montserrat"/>
                <a:ea typeface="Montserrat"/>
                <a:cs typeface="Montserrat"/>
                <a:sym typeface="Montserrat"/>
              </a:rPr>
              <a:t>, op </a:t>
            </a:r>
            <a:r>
              <a:rPr lang="en-US" sz="1600" dirty="0" err="1">
                <a:solidFill>
                  <a:srgbClr val="8A6338"/>
                </a:solidFill>
                <a:latin typeface="Montserrat"/>
                <a:ea typeface="Montserrat"/>
                <a:cs typeface="Montserrat"/>
                <a:sym typeface="Montserrat"/>
              </a:rPr>
              <a:t>meer</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plaatsen</a:t>
            </a:r>
            <a:r>
              <a:rPr lang="en-US" sz="1600" dirty="0">
                <a:solidFill>
                  <a:srgbClr val="8A6338"/>
                </a:solidFill>
                <a:latin typeface="Montserrat"/>
                <a:ea typeface="Montserrat"/>
                <a:cs typeface="Montserrat"/>
                <a:sym typeface="Montserrat"/>
              </a:rPr>
              <a:t> in Nederland </a:t>
            </a:r>
            <a:r>
              <a:rPr lang="en-US" sz="1600" dirty="0" err="1">
                <a:solidFill>
                  <a:srgbClr val="8A6338"/>
                </a:solidFill>
                <a:latin typeface="Montserrat"/>
                <a:ea typeface="Montserrat"/>
                <a:cs typeface="Montserrat"/>
                <a:sym typeface="Montserrat"/>
              </a:rPr>
              <a:t>heeft</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hij</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gebroed</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Wij</a:t>
            </a:r>
            <a:r>
              <a:rPr lang="en-US" sz="1600" dirty="0">
                <a:solidFill>
                  <a:srgbClr val="8A6338"/>
                </a:solidFill>
                <a:latin typeface="Montserrat"/>
                <a:ea typeface="Montserrat"/>
                <a:cs typeface="Montserrat"/>
                <a:sym typeface="Montserrat"/>
              </a:rPr>
              <a:t> </a:t>
            </a:r>
            <a:r>
              <a:rPr lang="en-US" sz="1600" dirty="0" err="1">
                <a:solidFill>
                  <a:srgbClr val="8A6338"/>
                </a:solidFill>
                <a:latin typeface="Montserrat"/>
                <a:ea typeface="Montserrat"/>
                <a:cs typeface="Montserrat"/>
                <a:sym typeface="Montserrat"/>
              </a:rPr>
              <a:t>hadden</a:t>
            </a:r>
            <a:r>
              <a:rPr lang="en-US" sz="1600" dirty="0">
                <a:solidFill>
                  <a:srgbClr val="8A6338"/>
                </a:solidFill>
                <a:latin typeface="Montserrat"/>
                <a:ea typeface="Montserrat"/>
                <a:cs typeface="Montserrat"/>
                <a:sym typeface="Montserrat"/>
              </a:rPr>
              <a:t> er in </a:t>
            </a:r>
            <a:r>
              <a:rPr lang="en-US" sz="1600" dirty="0" err="1">
                <a:solidFill>
                  <a:srgbClr val="8A6338"/>
                </a:solidFill>
                <a:latin typeface="Montserrat"/>
                <a:ea typeface="Montserrat"/>
                <a:cs typeface="Montserrat"/>
                <a:sym typeface="Montserrat"/>
              </a:rPr>
              <a:t>totaal</a:t>
            </a:r>
            <a:r>
              <a:rPr lang="en-US" sz="1600" dirty="0">
                <a:solidFill>
                  <a:srgbClr val="8A6338"/>
                </a:solidFill>
                <a:latin typeface="Montserrat"/>
                <a:ea typeface="Montserrat"/>
                <a:cs typeface="Montserrat"/>
                <a:sym typeface="Montserrat"/>
              </a:rPr>
              <a:t> 9 </a:t>
            </a:r>
            <a:r>
              <a:rPr lang="en-US" sz="1600" dirty="0" err="1">
                <a:solidFill>
                  <a:srgbClr val="8A6338"/>
                </a:solidFill>
                <a:latin typeface="Montserrat"/>
                <a:ea typeface="Montserrat"/>
                <a:cs typeface="Montserrat"/>
                <a:sym typeface="Montserrat"/>
              </a:rPr>
              <a:t>nesten</a:t>
            </a:r>
            <a:r>
              <a:rPr lang="en-US" sz="1600" dirty="0">
                <a:solidFill>
                  <a:srgbClr val="8A6338"/>
                </a:solidFill>
                <a:latin typeface="Montserrat"/>
                <a:ea typeface="Montserrat"/>
                <a:cs typeface="Montserrat"/>
                <a:sym typeface="Montserrat"/>
              </a:rPr>
              <a:t>.</a:t>
            </a:r>
            <a:endParaRPr lang="en-US" sz="1600" dirty="0">
              <a:solidFill>
                <a:srgbClr val="8A6338"/>
              </a:solidFill>
              <a:latin typeface="Montserrat"/>
              <a:ea typeface="Montserrat"/>
              <a:cs typeface="Montserrat"/>
            </a:endParaRPr>
          </a:p>
          <a:p>
            <a:pPr algn="l">
              <a:lnSpc>
                <a:spcPts val="3775"/>
              </a:lnSpc>
            </a:pPr>
            <a:endParaRPr lang="en-US" sz="1600" dirty="0">
              <a:solidFill>
                <a:srgbClr val="8A6338"/>
              </a:solidFill>
              <a:latin typeface="Montserrat"/>
              <a:ea typeface="Montserrat"/>
              <a:cs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5120000" cy="21384000"/>
          </a:xfrm>
          <a:custGeom>
            <a:avLst/>
            <a:gdLst/>
            <a:ahLst/>
            <a:cxnLst/>
            <a:rect l="l" t="t" r="r" b="b"/>
            <a:pathLst>
              <a:path w="15120000" h="21384000">
                <a:moveTo>
                  <a:pt x="0" y="0"/>
                </a:moveTo>
                <a:lnTo>
                  <a:pt x="15120000" y="0"/>
                </a:lnTo>
                <a:lnTo>
                  <a:pt x="15120000" y="21384000"/>
                </a:lnTo>
                <a:lnTo>
                  <a:pt x="0" y="21384000"/>
                </a:lnTo>
                <a:lnTo>
                  <a:pt x="0" y="0"/>
                </a:lnTo>
                <a:close/>
              </a:path>
            </a:pathLst>
          </a:custGeom>
          <a:blipFill>
            <a:blip r:embed="rId2"/>
            <a:stretch>
              <a:fillRect l="-5589" t="-534" r="-5589" b="-6238"/>
            </a:stretch>
          </a:blipFill>
        </p:spPr>
      </p:sp>
      <p:grpSp>
        <p:nvGrpSpPr>
          <p:cNvPr id="3" name="Group 3"/>
          <p:cNvGrpSpPr/>
          <p:nvPr/>
        </p:nvGrpSpPr>
        <p:grpSpPr>
          <a:xfrm>
            <a:off x="1161464" y="19817331"/>
            <a:ext cx="12766228" cy="1263306"/>
            <a:chOff x="0" y="0"/>
            <a:chExt cx="2287564" cy="226370"/>
          </a:xfrm>
        </p:grpSpPr>
        <p:sp>
          <p:nvSpPr>
            <p:cNvPr id="4" name="Freeform 4"/>
            <p:cNvSpPr/>
            <p:nvPr/>
          </p:nvSpPr>
          <p:spPr>
            <a:xfrm>
              <a:off x="0" y="0"/>
              <a:ext cx="2287564" cy="226370"/>
            </a:xfrm>
            <a:custGeom>
              <a:avLst/>
              <a:gdLst/>
              <a:ahLst/>
              <a:cxnLst/>
              <a:rect l="l" t="t" r="r" b="b"/>
              <a:pathLst>
                <a:path w="2287564" h="226370">
                  <a:moveTo>
                    <a:pt x="0" y="0"/>
                  </a:moveTo>
                  <a:lnTo>
                    <a:pt x="2287564" y="0"/>
                  </a:lnTo>
                  <a:lnTo>
                    <a:pt x="2287564" y="226370"/>
                  </a:lnTo>
                  <a:lnTo>
                    <a:pt x="0" y="226370"/>
                  </a:lnTo>
                  <a:close/>
                </a:path>
              </a:pathLst>
            </a:custGeom>
            <a:solidFill>
              <a:srgbClr val="8A6338"/>
            </a:solidFill>
          </p:spPr>
        </p:sp>
        <p:sp>
          <p:nvSpPr>
            <p:cNvPr id="5" name="TextBox 5"/>
            <p:cNvSpPr txBox="1"/>
            <p:nvPr/>
          </p:nvSpPr>
          <p:spPr>
            <a:xfrm>
              <a:off x="0" y="-38100"/>
              <a:ext cx="2287564" cy="264470"/>
            </a:xfrm>
            <a:prstGeom prst="rect">
              <a:avLst/>
            </a:prstGeom>
          </p:spPr>
          <p:txBody>
            <a:bodyPr lIns="50800" tIns="50800" rIns="50800" bIns="50800" rtlCol="0" anchor="ctr"/>
            <a:lstStyle/>
            <a:p>
              <a:pPr algn="ctr">
                <a:lnSpc>
                  <a:spcPts val="3359"/>
                </a:lnSpc>
              </a:pPr>
              <a:r>
                <a:rPr lang="en-US" sz="2400" b="1">
                  <a:solidFill>
                    <a:srgbClr val="FFFFFF"/>
                  </a:solidFill>
                  <a:latin typeface="Montserrat Bold"/>
                  <a:ea typeface="Montserrat Bold"/>
                  <a:cs typeface="Montserrat Bold"/>
                  <a:sym typeface="Montserrat Bold"/>
                </a:rPr>
                <a:t>Onze website : www.weidevogelbeschermingregioijssel.nl</a:t>
              </a:r>
            </a:p>
            <a:p>
              <a:pPr algn="ctr">
                <a:lnSpc>
                  <a:spcPts val="3359"/>
                </a:lnSpc>
              </a:pPr>
              <a:r>
                <a:rPr lang="en-US" sz="2400" b="1">
                  <a:solidFill>
                    <a:srgbClr val="FFFFFF"/>
                  </a:solidFill>
                  <a:latin typeface="Montserrat Bold"/>
                  <a:ea typeface="Montserrat Bold"/>
                  <a:cs typeface="Montserrat Bold"/>
                  <a:sym typeface="Montserrat Bold"/>
                </a:rPr>
                <a:t>facebook :https://www.facebook.com/weidevogelbeschermingregioijssel</a:t>
              </a:r>
            </a:p>
          </p:txBody>
        </p:sp>
      </p:grpSp>
      <p:sp>
        <p:nvSpPr>
          <p:cNvPr id="6" name="Freeform 6"/>
          <p:cNvSpPr/>
          <p:nvPr/>
        </p:nvSpPr>
        <p:spPr>
          <a:xfrm>
            <a:off x="2026066" y="2469494"/>
            <a:ext cx="11037024" cy="4348821"/>
          </a:xfrm>
          <a:custGeom>
            <a:avLst/>
            <a:gdLst/>
            <a:ahLst/>
            <a:cxnLst/>
            <a:rect l="l" t="t" r="r" b="b"/>
            <a:pathLst>
              <a:path w="11037024" h="4348821">
                <a:moveTo>
                  <a:pt x="0" y="0"/>
                </a:moveTo>
                <a:lnTo>
                  <a:pt x="11037024" y="0"/>
                </a:lnTo>
                <a:lnTo>
                  <a:pt x="11037024" y="4348821"/>
                </a:lnTo>
                <a:lnTo>
                  <a:pt x="0" y="4348821"/>
                </a:lnTo>
                <a:lnTo>
                  <a:pt x="0" y="0"/>
                </a:lnTo>
                <a:close/>
              </a:path>
            </a:pathLst>
          </a:custGeom>
          <a:blipFill>
            <a:blip r:embed="rId3"/>
            <a:stretch>
              <a:fillRect t="-15481" b="-27277"/>
            </a:stretch>
          </a:blipFill>
        </p:spPr>
      </p:sp>
      <p:sp>
        <p:nvSpPr>
          <p:cNvPr id="7" name="Freeform 7"/>
          <p:cNvSpPr/>
          <p:nvPr/>
        </p:nvSpPr>
        <p:spPr>
          <a:xfrm>
            <a:off x="2574853" y="17378728"/>
            <a:ext cx="8083009" cy="2334944"/>
          </a:xfrm>
          <a:custGeom>
            <a:avLst/>
            <a:gdLst/>
            <a:ahLst/>
            <a:cxnLst/>
            <a:rect l="l" t="t" r="r" b="b"/>
            <a:pathLst>
              <a:path w="8083009" h="2334944">
                <a:moveTo>
                  <a:pt x="0" y="0"/>
                </a:moveTo>
                <a:lnTo>
                  <a:pt x="8083010" y="0"/>
                </a:lnTo>
                <a:lnTo>
                  <a:pt x="8083010" y="2334944"/>
                </a:lnTo>
                <a:lnTo>
                  <a:pt x="0" y="2334944"/>
                </a:lnTo>
                <a:lnTo>
                  <a:pt x="0" y="0"/>
                </a:lnTo>
                <a:close/>
              </a:path>
            </a:pathLst>
          </a:custGeom>
          <a:blipFill>
            <a:blip r:embed="rId4"/>
            <a:stretch>
              <a:fillRect t="-48839" b="-45277"/>
            </a:stretch>
          </a:blipFill>
        </p:spPr>
      </p:sp>
      <p:sp>
        <p:nvSpPr>
          <p:cNvPr id="8" name="TextBox 8"/>
          <p:cNvSpPr txBox="1"/>
          <p:nvPr/>
        </p:nvSpPr>
        <p:spPr>
          <a:xfrm>
            <a:off x="1161464" y="698855"/>
            <a:ext cx="11968650" cy="1770639"/>
          </a:xfrm>
          <a:prstGeom prst="rect">
            <a:avLst/>
          </a:prstGeom>
        </p:spPr>
        <p:txBody>
          <a:bodyPr lIns="0" tIns="0" rIns="0" bIns="0" rtlCol="0" anchor="t">
            <a:spAutoFit/>
          </a:bodyPr>
          <a:lstStyle/>
          <a:p>
            <a:pPr algn="l">
              <a:lnSpc>
                <a:spcPts val="4780"/>
              </a:lnSpc>
            </a:pPr>
            <a:r>
              <a:rPr lang="en-US" sz="3414" b="1">
                <a:solidFill>
                  <a:srgbClr val="767963"/>
                </a:solidFill>
                <a:latin typeface="Montserrat Bold"/>
                <a:ea typeface="Montserrat Bold"/>
                <a:cs typeface="Montserrat Bold"/>
                <a:sym typeface="Montserrat Bold"/>
              </a:rPr>
              <a:t>22 Augustus Oogstdag op het Kampereiland</a:t>
            </a:r>
          </a:p>
          <a:p>
            <a:pPr algn="l">
              <a:lnSpc>
                <a:spcPts val="4780"/>
              </a:lnSpc>
            </a:pPr>
            <a:r>
              <a:rPr lang="en-US" sz="3414" b="1">
                <a:solidFill>
                  <a:srgbClr val="767963"/>
                </a:solidFill>
                <a:latin typeface="Montserrat Bold"/>
                <a:ea typeface="Montserrat Bold"/>
                <a:cs typeface="Montserrat Bold"/>
                <a:sym typeface="Montserrat Bold"/>
              </a:rPr>
              <a:t>Heultjesweg 31, Kampen</a:t>
            </a:r>
          </a:p>
          <a:p>
            <a:pPr algn="l">
              <a:lnSpc>
                <a:spcPts val="4780"/>
              </a:lnSpc>
            </a:pPr>
            <a:r>
              <a:rPr lang="en-US" sz="3414" b="1">
                <a:solidFill>
                  <a:srgbClr val="767963"/>
                </a:solidFill>
                <a:latin typeface="Montserrat Bold"/>
                <a:ea typeface="Montserrat Bold"/>
                <a:cs typeface="Montserrat Bold"/>
                <a:sym typeface="Montserrat Bold"/>
              </a:rPr>
              <a:t>10.00-16.00 uur Kom vooral even kijken</a:t>
            </a:r>
          </a:p>
        </p:txBody>
      </p:sp>
      <p:sp>
        <p:nvSpPr>
          <p:cNvPr id="9" name="TextBox 9"/>
          <p:cNvSpPr txBox="1"/>
          <p:nvPr/>
        </p:nvSpPr>
        <p:spPr>
          <a:xfrm>
            <a:off x="1161464" y="7687853"/>
            <a:ext cx="11210550" cy="537843"/>
          </a:xfrm>
          <a:prstGeom prst="rect">
            <a:avLst/>
          </a:prstGeom>
        </p:spPr>
        <p:txBody>
          <a:bodyPr lIns="0" tIns="0" rIns="0" bIns="0" rtlCol="0" anchor="t">
            <a:spAutoFit/>
          </a:bodyPr>
          <a:lstStyle/>
          <a:p>
            <a:pPr algn="l">
              <a:lnSpc>
                <a:spcPts val="4480"/>
              </a:lnSpc>
            </a:pPr>
            <a:r>
              <a:rPr lang="en-US" sz="3200" b="1">
                <a:solidFill>
                  <a:srgbClr val="767963"/>
                </a:solidFill>
                <a:latin typeface="Montserrat Bold"/>
                <a:ea typeface="Montserrat Bold"/>
                <a:cs typeface="Montserrat Bold"/>
                <a:sym typeface="Montserrat Bold"/>
              </a:rPr>
              <a:t>Voor in de agenda- Vergaderdata</a:t>
            </a:r>
          </a:p>
        </p:txBody>
      </p:sp>
      <p:sp>
        <p:nvSpPr>
          <p:cNvPr id="10" name="TextBox 10"/>
          <p:cNvSpPr txBox="1"/>
          <p:nvPr/>
        </p:nvSpPr>
        <p:spPr>
          <a:xfrm>
            <a:off x="1161464" y="8361291"/>
            <a:ext cx="11210550" cy="3181349"/>
          </a:xfrm>
          <a:prstGeom prst="rect">
            <a:avLst/>
          </a:prstGeom>
        </p:spPr>
        <p:txBody>
          <a:bodyPr lIns="0" tIns="0" rIns="0" bIns="0" rtlCol="0" anchor="t">
            <a:spAutoFit/>
          </a:bodyPr>
          <a:lstStyle/>
          <a:p>
            <a:pPr algn="l">
              <a:lnSpc>
                <a:spcPts val="4200"/>
              </a:lnSpc>
            </a:pPr>
            <a:endParaRPr/>
          </a:p>
          <a:p>
            <a:pPr marL="647711" lvl="1" indent="-323856" algn="l">
              <a:lnSpc>
                <a:spcPts val="4200"/>
              </a:lnSpc>
              <a:buAutoNum type="arabicPeriod"/>
            </a:pPr>
            <a:r>
              <a:rPr lang="en-US" sz="3000" i="1">
                <a:solidFill>
                  <a:srgbClr val="000000"/>
                </a:solidFill>
                <a:latin typeface="Montserrat Italics"/>
                <a:ea typeface="Montserrat Italics"/>
                <a:cs typeface="Montserrat Italics"/>
                <a:sym typeface="Montserrat Italics"/>
              </a:rPr>
              <a:t>  </a:t>
            </a:r>
            <a:r>
              <a:rPr lang="en-US" sz="3000" i="1">
                <a:solidFill>
                  <a:srgbClr val="8A6338"/>
                </a:solidFill>
                <a:latin typeface="Montserrat Italics"/>
                <a:ea typeface="Montserrat Italics"/>
                <a:cs typeface="Montserrat Italics"/>
                <a:sym typeface="Montserrat Italics"/>
              </a:rPr>
              <a:t>Maandag 25 januari 2027 in het Trefpunt</a:t>
            </a:r>
          </a:p>
          <a:p>
            <a:pPr algn="l">
              <a:lnSpc>
                <a:spcPts val="4200"/>
              </a:lnSpc>
            </a:pPr>
            <a:r>
              <a:rPr lang="en-US" sz="3000" i="1">
                <a:solidFill>
                  <a:srgbClr val="8A6338"/>
                </a:solidFill>
                <a:latin typeface="Montserrat Italics"/>
                <a:ea typeface="Montserrat Italics"/>
                <a:cs typeface="Montserrat Italics"/>
                <a:sym typeface="Montserrat Italics"/>
              </a:rPr>
              <a:t>         aanvang 19.30 uur</a:t>
            </a:r>
          </a:p>
          <a:p>
            <a:pPr algn="l">
              <a:lnSpc>
                <a:spcPts val="4200"/>
              </a:lnSpc>
            </a:pPr>
            <a:r>
              <a:rPr lang="en-US" sz="3000" i="1">
                <a:solidFill>
                  <a:srgbClr val="8A6338"/>
                </a:solidFill>
                <a:latin typeface="Montserrat Italics"/>
                <a:ea typeface="Montserrat Italics"/>
                <a:cs typeface="Montserrat Italics"/>
                <a:sym typeface="Montserrat Italics"/>
              </a:rPr>
              <a:t>    2. Startbijeenkomst zaterdag 6 maart 2027 in het   </a:t>
            </a:r>
          </a:p>
          <a:p>
            <a:pPr algn="l">
              <a:lnSpc>
                <a:spcPts val="4200"/>
              </a:lnSpc>
            </a:pPr>
            <a:r>
              <a:rPr lang="en-US" sz="3000" i="1">
                <a:solidFill>
                  <a:srgbClr val="8A6338"/>
                </a:solidFill>
                <a:latin typeface="Montserrat Italics"/>
                <a:ea typeface="Montserrat Italics"/>
                <a:cs typeface="Montserrat Italics"/>
                <a:sym typeface="Montserrat Italics"/>
              </a:rPr>
              <a:t>        Trefpunt  aanvang 10.00 uur</a:t>
            </a:r>
          </a:p>
          <a:p>
            <a:pPr algn="l">
              <a:lnSpc>
                <a:spcPts val="4200"/>
              </a:lnSpc>
            </a:pPr>
            <a:endParaRPr lang="en-US" sz="3000" i="1">
              <a:solidFill>
                <a:srgbClr val="8A6338"/>
              </a:solidFill>
              <a:latin typeface="Montserrat Italics"/>
              <a:ea typeface="Montserrat Italics"/>
              <a:cs typeface="Montserrat Italics"/>
              <a:sym typeface="Montserrat Italics"/>
            </a:endParaRPr>
          </a:p>
        </p:txBody>
      </p:sp>
      <p:sp>
        <p:nvSpPr>
          <p:cNvPr id="11" name="TextBox 11"/>
          <p:cNvSpPr txBox="1"/>
          <p:nvPr/>
        </p:nvSpPr>
        <p:spPr>
          <a:xfrm>
            <a:off x="1161464" y="11847440"/>
            <a:ext cx="11618115" cy="597058"/>
          </a:xfrm>
          <a:prstGeom prst="rect">
            <a:avLst/>
          </a:prstGeom>
        </p:spPr>
        <p:txBody>
          <a:bodyPr lIns="0" tIns="0" rIns="0" bIns="0" rtlCol="0" anchor="t">
            <a:spAutoFit/>
          </a:bodyPr>
          <a:lstStyle/>
          <a:p>
            <a:pPr algn="l">
              <a:lnSpc>
                <a:spcPts val="4891"/>
              </a:lnSpc>
            </a:pPr>
            <a:r>
              <a:rPr lang="en-US" sz="3493" b="1">
                <a:solidFill>
                  <a:srgbClr val="767963"/>
                </a:solidFill>
                <a:latin typeface="Montserrat Bold"/>
                <a:ea typeface="Montserrat Bold"/>
                <a:cs typeface="Montserrat Bold"/>
                <a:sym typeface="Montserrat Bold"/>
              </a:rPr>
              <a:t>Rabobank club-actie </a:t>
            </a:r>
          </a:p>
        </p:txBody>
      </p:sp>
      <p:sp>
        <p:nvSpPr>
          <p:cNvPr id="12" name="TextBox 12"/>
          <p:cNvSpPr txBox="1"/>
          <p:nvPr/>
        </p:nvSpPr>
        <p:spPr>
          <a:xfrm>
            <a:off x="1161464" y="12765106"/>
            <a:ext cx="12623849" cy="4461857"/>
          </a:xfrm>
          <a:prstGeom prst="rect">
            <a:avLst/>
          </a:prstGeom>
        </p:spPr>
        <p:txBody>
          <a:bodyPr lIns="0" tIns="0" rIns="0" bIns="0" rtlCol="0" anchor="t">
            <a:spAutoFit/>
          </a:bodyPr>
          <a:lstStyle/>
          <a:p>
            <a:pPr algn="ctr">
              <a:lnSpc>
                <a:spcPts val="4495"/>
              </a:lnSpc>
            </a:pPr>
            <a:r>
              <a:rPr lang="en-US" sz="3211">
                <a:solidFill>
                  <a:srgbClr val="8A6338"/>
                </a:solidFill>
                <a:latin typeface="Montserrat"/>
                <a:ea typeface="Montserrat"/>
                <a:cs typeface="Montserrat"/>
                <a:sym typeface="Montserrat"/>
              </a:rPr>
              <a:t>We hebben ons ingeschreven bij de Rabobank Cklubactie</a:t>
            </a:r>
          </a:p>
          <a:p>
            <a:pPr algn="l">
              <a:lnSpc>
                <a:spcPts val="4495"/>
              </a:lnSpc>
            </a:pPr>
            <a:r>
              <a:rPr lang="en-US" sz="3211">
                <a:solidFill>
                  <a:srgbClr val="8A6338"/>
                </a:solidFill>
                <a:latin typeface="Montserrat"/>
                <a:ea typeface="Montserrat"/>
                <a:cs typeface="Montserrat"/>
                <a:sym typeface="Montserrat"/>
              </a:rPr>
              <a:t>   De stemperiode is van 7 september t/m 27 september   </a:t>
            </a:r>
          </a:p>
          <a:p>
            <a:pPr algn="l">
              <a:lnSpc>
                <a:spcPts val="4495"/>
              </a:lnSpc>
            </a:pPr>
            <a:r>
              <a:rPr lang="en-US" sz="3211">
                <a:solidFill>
                  <a:srgbClr val="8A6338"/>
                </a:solidFill>
                <a:latin typeface="Montserrat"/>
                <a:ea typeface="Montserrat"/>
                <a:cs typeface="Montserrat"/>
                <a:sym typeface="Montserrat"/>
              </a:rPr>
              <a:t>   a.s. </a:t>
            </a:r>
            <a:r>
              <a:rPr lang="en-US" sz="3211" b="1">
                <a:solidFill>
                  <a:srgbClr val="8A6338"/>
                </a:solidFill>
                <a:latin typeface="Montserrat Bold"/>
                <a:ea typeface="Montserrat Bold"/>
                <a:cs typeface="Montserrat Bold"/>
                <a:sym typeface="Montserrat Bold"/>
              </a:rPr>
              <a:t>Dus schakel vrienden en familie in....</a:t>
            </a:r>
          </a:p>
          <a:p>
            <a:pPr algn="l">
              <a:lnSpc>
                <a:spcPts val="4495"/>
              </a:lnSpc>
            </a:pPr>
            <a:endParaRPr lang="en-US" sz="3211" b="1">
              <a:solidFill>
                <a:srgbClr val="8A6338"/>
              </a:solidFill>
              <a:latin typeface="Montserrat Bold"/>
              <a:ea typeface="Montserrat Bold"/>
              <a:cs typeface="Montserrat Bold"/>
              <a:sym typeface="Montserrat Bold"/>
            </a:endParaRPr>
          </a:p>
          <a:p>
            <a:pPr algn="l">
              <a:lnSpc>
                <a:spcPts val="4495"/>
              </a:lnSpc>
            </a:pPr>
            <a:r>
              <a:rPr lang="en-US" sz="3211">
                <a:solidFill>
                  <a:srgbClr val="8A6338"/>
                </a:solidFill>
                <a:latin typeface="Montserrat"/>
                <a:ea typeface="Montserrat"/>
                <a:cs typeface="Montserrat"/>
                <a:sym typeface="Montserrat"/>
              </a:rPr>
              <a:t>   Het is dan de bedoeling om zo veel mogelijk mensen op </a:t>
            </a:r>
          </a:p>
          <a:p>
            <a:pPr algn="l">
              <a:lnSpc>
                <a:spcPts val="4495"/>
              </a:lnSpc>
            </a:pPr>
            <a:r>
              <a:rPr lang="en-US" sz="3211">
                <a:solidFill>
                  <a:srgbClr val="8A6338"/>
                </a:solidFill>
                <a:latin typeface="Montserrat"/>
                <a:ea typeface="Montserrat"/>
                <a:cs typeface="Montserrat"/>
                <a:sym typeface="Montserrat"/>
              </a:rPr>
              <a:t>   ons te laten stemmen. Hoe meer stemmen we ontvangen </a:t>
            </a:r>
          </a:p>
          <a:p>
            <a:pPr algn="l">
              <a:lnSpc>
                <a:spcPts val="4495"/>
              </a:lnSpc>
            </a:pPr>
            <a:r>
              <a:rPr lang="en-US" sz="3211">
                <a:solidFill>
                  <a:srgbClr val="8A6338"/>
                </a:solidFill>
                <a:latin typeface="Montserrat"/>
                <a:ea typeface="Montserrat"/>
                <a:cs typeface="Montserrat"/>
                <a:sym typeface="Montserrat"/>
              </a:rPr>
              <a:t>   hoehoger het bedrag is wat wij kunnen ontvcamngen </a:t>
            </a:r>
          </a:p>
          <a:p>
            <a:pPr algn="l">
              <a:lnSpc>
                <a:spcPts val="4495"/>
              </a:lnSpc>
            </a:pPr>
            <a:r>
              <a:rPr lang="en-US" sz="3211">
                <a:solidFill>
                  <a:srgbClr val="8A6338"/>
                </a:solidFill>
                <a:latin typeface="Montserrat"/>
                <a:ea typeface="Montserrat"/>
                <a:cs typeface="Montserrat"/>
                <a:sym typeface="Montserrat"/>
              </a:rPr>
              <a:t>   in deze actie.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Aangepast</PresentationFormat>
  <Paragraphs>0</Paragraphs>
  <Slides>4</Slides>
  <Notes>0</Notes>
  <HiddenSlides>0</HiddenSlides>
  <MMClips>0</MMClips>
  <ScaleCrop>false</ScaleCrop>
  <HeadingPairs>
    <vt:vector size="4" baseType="variant">
      <vt:variant>
        <vt:lpstr>Thema</vt:lpstr>
      </vt:variant>
      <vt:variant>
        <vt:i4>1</vt:i4>
      </vt:variant>
      <vt:variant>
        <vt:lpstr>Diatitels</vt:lpstr>
      </vt:variant>
      <vt:variant>
        <vt:i4>4</vt:i4>
      </vt:variant>
    </vt:vector>
  </HeadingPairs>
  <TitlesOfParts>
    <vt:vector size="5" baseType="lpstr">
      <vt:lpstr>Office Theme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nieuwsbrief  augustus 2026</dc:title>
  <cp:revision>5</cp:revision>
  <dcterms:created xsi:type="dcterms:W3CDTF">2006-08-16T00:00:00Z</dcterms:created>
  <dcterms:modified xsi:type="dcterms:W3CDTF">2026-08-11T21:38:13Z</dcterms:modified>
  <dc:identifier>DAGsYz0sj3M</dc:identifier>
</cp:coreProperties>
</file>